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9" r:id="rId1"/>
    <p:sldMasterId id="2147483816" r:id="rId2"/>
  </p:sldMasterIdLst>
  <p:notesMasterIdLst>
    <p:notesMasterId r:id="rId118"/>
  </p:notesMasterIdLst>
  <p:handoutMasterIdLst>
    <p:handoutMasterId r:id="rId119"/>
  </p:handoutMasterIdLst>
  <p:sldIdLst>
    <p:sldId id="323" r:id="rId3"/>
    <p:sldId id="719" r:id="rId4"/>
    <p:sldId id="428" r:id="rId5"/>
    <p:sldId id="751" r:id="rId6"/>
    <p:sldId id="457" r:id="rId7"/>
    <p:sldId id="721" r:id="rId8"/>
    <p:sldId id="722" r:id="rId9"/>
    <p:sldId id="610" r:id="rId10"/>
    <p:sldId id="439" r:id="rId11"/>
    <p:sldId id="440" r:id="rId12"/>
    <p:sldId id="441" r:id="rId13"/>
    <p:sldId id="442" r:id="rId14"/>
    <p:sldId id="456" r:id="rId15"/>
    <p:sldId id="450" r:id="rId16"/>
    <p:sldId id="451" r:id="rId17"/>
    <p:sldId id="462" r:id="rId18"/>
    <p:sldId id="465" r:id="rId19"/>
    <p:sldId id="466" r:id="rId20"/>
    <p:sldId id="484" r:id="rId21"/>
    <p:sldId id="460" r:id="rId22"/>
    <p:sldId id="461" r:id="rId23"/>
    <p:sldId id="724" r:id="rId24"/>
    <p:sldId id="611" r:id="rId25"/>
    <p:sldId id="612" r:id="rId26"/>
    <p:sldId id="613" r:id="rId27"/>
    <p:sldId id="614" r:id="rId28"/>
    <p:sldId id="725" r:id="rId29"/>
    <p:sldId id="726" r:id="rId30"/>
    <p:sldId id="728" r:id="rId31"/>
    <p:sldId id="727" r:id="rId32"/>
    <p:sldId id="729" r:id="rId33"/>
    <p:sldId id="730" r:id="rId34"/>
    <p:sldId id="467" r:id="rId35"/>
    <p:sldId id="468" r:id="rId36"/>
    <p:sldId id="469" r:id="rId37"/>
    <p:sldId id="482" r:id="rId38"/>
    <p:sldId id="474" r:id="rId39"/>
    <p:sldId id="475" r:id="rId40"/>
    <p:sldId id="477" r:id="rId41"/>
    <p:sldId id="479" r:id="rId42"/>
    <p:sldId id="480" r:id="rId43"/>
    <p:sldId id="483" r:id="rId44"/>
    <p:sldId id="481" r:id="rId45"/>
    <p:sldId id="488" r:id="rId46"/>
    <p:sldId id="504" r:id="rId47"/>
    <p:sldId id="506" r:id="rId48"/>
    <p:sldId id="507" r:id="rId49"/>
    <p:sldId id="508" r:id="rId50"/>
    <p:sldId id="509" r:id="rId51"/>
    <p:sldId id="731" r:id="rId52"/>
    <p:sldId id="732" r:id="rId53"/>
    <p:sldId id="733" r:id="rId54"/>
    <p:sldId id="734" r:id="rId55"/>
    <p:sldId id="735" r:id="rId56"/>
    <p:sldId id="736" r:id="rId57"/>
    <p:sldId id="545" r:id="rId58"/>
    <p:sldId id="537" r:id="rId59"/>
    <p:sldId id="538" r:id="rId60"/>
    <p:sldId id="541" r:id="rId61"/>
    <p:sldId id="492" r:id="rId62"/>
    <p:sldId id="542" r:id="rId63"/>
    <p:sldId id="543" r:id="rId64"/>
    <p:sldId id="534" r:id="rId65"/>
    <p:sldId id="535" r:id="rId66"/>
    <p:sldId id="536" r:id="rId67"/>
    <p:sldId id="550" r:id="rId68"/>
    <p:sldId id="554" r:id="rId69"/>
    <p:sldId id="551" r:id="rId70"/>
    <p:sldId id="555" r:id="rId71"/>
    <p:sldId id="552" r:id="rId72"/>
    <p:sldId id="556" r:id="rId73"/>
    <p:sldId id="553" r:id="rId74"/>
    <p:sldId id="557" r:id="rId75"/>
    <p:sldId id="621" r:id="rId76"/>
    <p:sldId id="737" r:id="rId77"/>
    <p:sldId id="738" r:id="rId78"/>
    <p:sldId id="739" r:id="rId79"/>
    <p:sldId id="740" r:id="rId80"/>
    <p:sldId id="741" r:id="rId81"/>
    <p:sldId id="742" r:id="rId82"/>
    <p:sldId id="743" r:id="rId83"/>
    <p:sldId id="622" r:id="rId84"/>
    <p:sldId id="558" r:id="rId85"/>
    <p:sldId id="559" r:id="rId86"/>
    <p:sldId id="560" r:id="rId87"/>
    <p:sldId id="561" r:id="rId88"/>
    <p:sldId id="584" r:id="rId89"/>
    <p:sldId id="593" r:id="rId90"/>
    <p:sldId id="594" r:id="rId91"/>
    <p:sldId id="585" r:id="rId92"/>
    <p:sldId id="562" r:id="rId93"/>
    <p:sldId id="587" r:id="rId94"/>
    <p:sldId id="565" r:id="rId95"/>
    <p:sldId id="588" r:id="rId96"/>
    <p:sldId id="589" r:id="rId97"/>
    <p:sldId id="590" r:id="rId98"/>
    <p:sldId id="566" r:id="rId99"/>
    <p:sldId id="567" r:id="rId100"/>
    <p:sldId id="591" r:id="rId101"/>
    <p:sldId id="592" r:id="rId102"/>
    <p:sldId id="568" r:id="rId103"/>
    <p:sldId id="570" r:id="rId104"/>
    <p:sldId id="744" r:id="rId105"/>
    <p:sldId id="572" r:id="rId106"/>
    <p:sldId id="573" r:id="rId107"/>
    <p:sldId id="745" r:id="rId108"/>
    <p:sldId id="746" r:id="rId109"/>
    <p:sldId id="600" r:id="rId110"/>
    <p:sldId id="747" r:id="rId111"/>
    <p:sldId id="748" r:id="rId112"/>
    <p:sldId id="749" r:id="rId113"/>
    <p:sldId id="750" r:id="rId114"/>
    <p:sldId id="574" r:id="rId115"/>
    <p:sldId id="578" r:id="rId116"/>
    <p:sldId id="579" r:id="rId117"/>
  </p:sldIdLst>
  <p:sldSz cx="9144000" cy="6858000" type="screen4x3"/>
  <p:notesSz cx="6858000" cy="9144000"/>
  <p:embeddedFontLst>
    <p:embeddedFont>
      <p:font typeface="Angsana New" panose="020B0502040204020203" pitchFamily="18" charset="-34"/>
      <p:regular r:id="rId120"/>
      <p:bold r:id="rId121"/>
      <p:italic r:id="rId122"/>
      <p:boldItalic r:id="rId123"/>
    </p:embeddedFont>
    <p:embeddedFont>
      <p:font typeface="B Zar" panose="00000400000000000000" pitchFamily="2" charset="-78"/>
      <p:regular r:id="rId124"/>
      <p:bold r:id="rId125"/>
    </p:embeddedFont>
    <p:embeddedFont>
      <p:font typeface="Calibri" panose="020F0502020204030204" pitchFamily="34" charset="0"/>
      <p:regular r:id="rId126"/>
      <p:bold r:id="rId127"/>
      <p:italic r:id="rId128"/>
      <p:boldItalic r:id="rId129"/>
    </p:embeddedFont>
    <p:embeddedFont>
      <p:font typeface="Century Gothic" panose="020B0502020202020204" pitchFamily="34" charset="0"/>
      <p:regular r:id="rId130"/>
      <p:bold r:id="rId131"/>
      <p:italic r:id="rId132"/>
      <p:boldItalic r:id="rId133"/>
    </p:embeddedFont>
    <p:embeddedFont>
      <p:font typeface="Corbel" panose="020B0503020204020204" pitchFamily="34" charset="0"/>
      <p:regular r:id="rId134"/>
      <p:bold r:id="rId135"/>
      <p:italic r:id="rId136"/>
      <p:boldItalic r:id="rId137"/>
    </p:embeddedFont>
    <p:embeddedFont>
      <p:font typeface="Helvetica" panose="020B0604020202020204" pitchFamily="34" charset="0"/>
      <p:regular r:id="rId138"/>
      <p:bold r:id="rId139"/>
      <p:italic r:id="rId140"/>
      <p:boldItalic r:id="rId141"/>
    </p:embeddedFont>
    <p:embeddedFont>
      <p:font typeface="IranNastaliq" panose="02020505000000020003" pitchFamily="18" charset="0"/>
      <p:regular r:id="rId142"/>
    </p:embeddedFont>
    <p:embeddedFont>
      <p:font typeface="Verdana" panose="020B0604030504040204" pitchFamily="34" charset="0"/>
      <p:regular r:id="rId143"/>
      <p:bold r:id="rId144"/>
      <p:italic r:id="rId145"/>
      <p:boldItalic r:id="rId146"/>
    </p:embeddedFont>
    <p:embeddedFont>
      <p:font typeface="Wingdings 2" panose="05020102010507070707" pitchFamily="18" charset="2"/>
      <p:regular r:id="rId147"/>
    </p:embeddedFont>
  </p:embeddedFontLst>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40C"/>
    <a:srgbClr val="FF9966"/>
    <a:srgbClr val="33CC33"/>
    <a:srgbClr val="FFFF00"/>
    <a:srgbClr val="99CCFF"/>
    <a:srgbClr val="FFFFCC"/>
    <a:srgbClr val="FFFF99"/>
    <a:srgbClr val="FF0066"/>
    <a:srgbClr val="FFFF66"/>
    <a:srgbClr val="C400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707" autoAdjust="0"/>
  </p:normalViewPr>
  <p:slideViewPr>
    <p:cSldViewPr>
      <p:cViewPr varScale="1">
        <p:scale>
          <a:sx n="87" d="100"/>
          <a:sy n="87" d="100"/>
        </p:scale>
        <p:origin x="1358"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5" d="100"/>
          <a:sy n="55" d="100"/>
        </p:scale>
        <p:origin x="-180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19.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9.fntdata"/><Relationship Id="rId149" Type="http://schemas.openxmlformats.org/officeDocument/2006/relationships/viewProps" Target="viewProp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134" Type="http://schemas.openxmlformats.org/officeDocument/2006/relationships/font" Target="fonts/font15.fntdata"/><Relationship Id="rId139" Type="http://schemas.openxmlformats.org/officeDocument/2006/relationships/font" Target="fonts/font20.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5.fntdata"/><Relationship Id="rId129" Type="http://schemas.openxmlformats.org/officeDocument/2006/relationships/font" Target="fonts/font10.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21.fntdata"/><Relationship Id="rId145"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handoutMaster" Target="handoutMasters/handout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1.fntdata"/><Relationship Id="rId135" Type="http://schemas.openxmlformats.org/officeDocument/2006/relationships/font" Target="fonts/font16.fntdata"/><Relationship Id="rId151"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fntdata"/><Relationship Id="rId125" Type="http://schemas.openxmlformats.org/officeDocument/2006/relationships/font" Target="fonts/font6.fntdata"/><Relationship Id="rId141" Type="http://schemas.openxmlformats.org/officeDocument/2006/relationships/font" Target="fonts/font22.fntdata"/><Relationship Id="rId146" Type="http://schemas.openxmlformats.org/officeDocument/2006/relationships/font" Target="fonts/font27.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2.fntdata"/><Relationship Id="rId136"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7.fntdata"/><Relationship Id="rId147" Type="http://schemas.openxmlformats.org/officeDocument/2006/relationships/font" Target="fonts/font2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2.fntdata"/><Relationship Id="rId142" Type="http://schemas.openxmlformats.org/officeDocument/2006/relationships/font" Target="fonts/font2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3.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3.fntdata"/><Relationship Id="rId143" Type="http://schemas.openxmlformats.org/officeDocument/2006/relationships/font" Target="fonts/font24.fntdata"/><Relationship Id="rId148"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4.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4.fntdata"/><Relationship Id="rId144" Type="http://schemas.openxmlformats.org/officeDocument/2006/relationships/font" Target="fonts/font25.fntdata"/><Relationship Id="rId90"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0DEC88-1148-4D29-9F7B-5B53E3E94444}" type="doc">
      <dgm:prSet loTypeId="urn:diagrams.loki3.com/TabbedArc+Icon" loCatId="officeonline" qsTypeId="urn:microsoft.com/office/officeart/2005/8/quickstyle/simple3" qsCatId="simple" csTypeId="urn:microsoft.com/office/officeart/2005/8/colors/accent1_2" csCatId="accent1" phldr="1"/>
      <dgm:spPr/>
    </dgm:pt>
    <dgm:pt modelId="{BB647B94-1C83-495E-A9FC-3568B0455166}">
      <dgm:prSet phldrT="[Text]" custT="1"/>
      <dgm:spPr>
        <a:xfrm rot="19200000">
          <a:off x="826627" y="485665"/>
          <a:ext cx="1067014" cy="730464"/>
        </a:xfrm>
        <a:prstGeom prst="round2SameRect">
          <a:avLst/>
        </a:prstGeom>
        <a:gradFill rotWithShape="0">
          <a:gsLst>
            <a:gs pos="0">
              <a:srgbClr val="3366FF">
                <a:hueOff val="0"/>
                <a:satOff val="0"/>
                <a:lumOff val="0"/>
                <a:alphaOff val="0"/>
                <a:tint val="50000"/>
                <a:satMod val="300000"/>
              </a:srgbClr>
            </a:gs>
            <a:gs pos="35000">
              <a:srgbClr val="3366FF">
                <a:hueOff val="0"/>
                <a:satOff val="0"/>
                <a:lumOff val="0"/>
                <a:alphaOff val="0"/>
                <a:tint val="37000"/>
                <a:satMod val="300000"/>
              </a:srgbClr>
            </a:gs>
            <a:gs pos="100000">
              <a:srgbClr val="3366FF">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fa-IR" sz="2000" b="1" dirty="0">
              <a:solidFill>
                <a:srgbClr val="FF0000"/>
              </a:solidFill>
              <a:effectLst/>
              <a:latin typeface="Arial"/>
              <a:ea typeface="+mn-ea"/>
              <a:cs typeface="B Nazanin" panose="00000400000000000000" pitchFamily="2" charset="-78"/>
            </a:rPr>
            <a:t>وضعیت موجود</a:t>
          </a:r>
          <a:endParaRPr lang="en-US" sz="2000" b="1" dirty="0">
            <a:solidFill>
              <a:srgbClr val="FF0000"/>
            </a:solidFill>
            <a:effectLst/>
            <a:latin typeface="Arial"/>
            <a:ea typeface="+mn-ea"/>
            <a:cs typeface="B Nazanin" panose="00000400000000000000" pitchFamily="2" charset="-78"/>
          </a:endParaRPr>
        </a:p>
      </dgm:t>
    </dgm:pt>
    <dgm:pt modelId="{F0F1DB6A-4976-4B1E-836F-0620D9B9D5DE}" type="parTrans" cxnId="{FC944B08-D9FE-415C-8D11-50534140FC98}">
      <dgm:prSet/>
      <dgm:spPr/>
      <dgm:t>
        <a:bodyPr/>
        <a:lstStyle/>
        <a:p>
          <a:endParaRPr lang="en-US"/>
        </a:p>
      </dgm:t>
    </dgm:pt>
    <dgm:pt modelId="{83E15880-C3EC-4C87-AC3C-E141CD7F0C49}" type="sibTrans" cxnId="{FC944B08-D9FE-415C-8D11-50534140FC98}">
      <dgm:prSet/>
      <dgm:spPr/>
      <dgm:t>
        <a:bodyPr/>
        <a:lstStyle/>
        <a:p>
          <a:endParaRPr lang="en-US"/>
        </a:p>
      </dgm:t>
    </dgm:pt>
    <dgm:pt modelId="{4390CF56-57FE-49EC-BC1A-56E2C96A7D10}">
      <dgm:prSet phldrT="[Text]" custT="1"/>
      <dgm:spPr>
        <a:xfrm rot="2400000">
          <a:off x="3477405" y="502992"/>
          <a:ext cx="1218902" cy="792286"/>
        </a:xfrm>
        <a:prstGeom prst="round2SameRect">
          <a:avLst/>
        </a:prstGeom>
        <a:gradFill rotWithShape="0">
          <a:gsLst>
            <a:gs pos="0">
              <a:srgbClr val="3366FF">
                <a:hueOff val="0"/>
                <a:satOff val="0"/>
                <a:lumOff val="0"/>
                <a:alphaOff val="0"/>
                <a:tint val="50000"/>
                <a:satMod val="300000"/>
              </a:srgbClr>
            </a:gs>
            <a:gs pos="35000">
              <a:srgbClr val="3366FF">
                <a:hueOff val="0"/>
                <a:satOff val="0"/>
                <a:lumOff val="0"/>
                <a:alphaOff val="0"/>
                <a:tint val="37000"/>
                <a:satMod val="300000"/>
              </a:srgbClr>
            </a:gs>
            <a:gs pos="100000">
              <a:srgbClr val="3366FF">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fa-IR" sz="2000" b="1" dirty="0">
              <a:solidFill>
                <a:srgbClr val="FF0000"/>
              </a:solidFill>
              <a:latin typeface="Arial"/>
              <a:ea typeface="+mn-ea"/>
              <a:cs typeface="B Nazanin" panose="00000400000000000000" pitchFamily="2" charset="-78"/>
            </a:rPr>
            <a:t>وضعیت مطلوب</a:t>
          </a:r>
          <a:endParaRPr lang="en-US" sz="2000" b="1" dirty="0">
            <a:solidFill>
              <a:srgbClr val="FF0000"/>
            </a:solidFill>
            <a:latin typeface="Arial"/>
            <a:ea typeface="+mn-ea"/>
            <a:cs typeface="B Nazanin" panose="00000400000000000000" pitchFamily="2" charset="-78"/>
          </a:endParaRPr>
        </a:p>
      </dgm:t>
    </dgm:pt>
    <dgm:pt modelId="{B7C94B89-BE8C-44CC-A328-FC222E7962F2}" type="parTrans" cxnId="{F8999D4C-4965-45C6-90C4-95288031B201}">
      <dgm:prSet/>
      <dgm:spPr/>
      <dgm:t>
        <a:bodyPr/>
        <a:lstStyle/>
        <a:p>
          <a:endParaRPr lang="en-US"/>
        </a:p>
      </dgm:t>
    </dgm:pt>
    <dgm:pt modelId="{849ED12E-B67C-4A1F-ABBF-8DABD5C3834B}" type="sibTrans" cxnId="{F8999D4C-4965-45C6-90C4-95288031B201}">
      <dgm:prSet/>
      <dgm:spPr/>
      <dgm:t>
        <a:bodyPr/>
        <a:lstStyle/>
        <a:p>
          <a:endParaRPr lang="en-US"/>
        </a:p>
      </dgm:t>
    </dgm:pt>
    <dgm:pt modelId="{A967BBB1-FBA3-4F15-9F11-F91BD09DC912}">
      <dgm:prSet phldrT="[Text]"/>
      <dgm:spPr>
        <a:xfrm>
          <a:off x="2095776" y="120"/>
          <a:ext cx="1218902" cy="792286"/>
        </a:xfrm>
        <a:prstGeom prst="round2SameRect">
          <a:avLst/>
        </a:prstGeom>
        <a:gradFill rotWithShape="0">
          <a:gsLst>
            <a:gs pos="0">
              <a:srgbClr val="3366FF">
                <a:hueOff val="0"/>
                <a:satOff val="0"/>
                <a:lumOff val="0"/>
                <a:alphaOff val="0"/>
                <a:tint val="50000"/>
                <a:satMod val="300000"/>
              </a:srgbClr>
            </a:gs>
            <a:gs pos="35000">
              <a:srgbClr val="3366FF">
                <a:hueOff val="0"/>
                <a:satOff val="0"/>
                <a:lumOff val="0"/>
                <a:alphaOff val="0"/>
                <a:tint val="37000"/>
                <a:satMod val="300000"/>
              </a:srgbClr>
            </a:gs>
            <a:gs pos="100000">
              <a:srgbClr val="3366FF">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endParaRPr lang="en-US" dirty="0">
            <a:solidFill>
              <a:srgbClr val="000080"/>
            </a:solidFill>
            <a:latin typeface="Arial"/>
            <a:ea typeface="+mn-ea"/>
            <a:cs typeface="Arial"/>
          </a:endParaRPr>
        </a:p>
      </dgm:t>
    </dgm:pt>
    <dgm:pt modelId="{F396DD02-C723-4D43-87E6-3734FC5FBE48}" type="sibTrans" cxnId="{42CAE93C-6DA6-4E5A-8CDD-F57736DA44C4}">
      <dgm:prSet/>
      <dgm:spPr/>
      <dgm:t>
        <a:bodyPr/>
        <a:lstStyle/>
        <a:p>
          <a:endParaRPr lang="en-US"/>
        </a:p>
      </dgm:t>
    </dgm:pt>
    <dgm:pt modelId="{19FDACBF-9A2C-4173-BA3F-2FEB21509012}" type="parTrans" cxnId="{42CAE93C-6DA6-4E5A-8CDD-F57736DA44C4}">
      <dgm:prSet/>
      <dgm:spPr/>
      <dgm:t>
        <a:bodyPr/>
        <a:lstStyle/>
        <a:p>
          <a:endParaRPr lang="en-US"/>
        </a:p>
      </dgm:t>
    </dgm:pt>
    <dgm:pt modelId="{4FED2AB8-9A94-439E-A84C-19AA5EC2D550}" type="pres">
      <dgm:prSet presAssocID="{790DEC88-1148-4D29-9F7B-5B53E3E94444}" presName="Name0" presStyleCnt="0">
        <dgm:presLayoutVars>
          <dgm:dir/>
          <dgm:resizeHandles val="exact"/>
        </dgm:presLayoutVars>
      </dgm:prSet>
      <dgm:spPr/>
    </dgm:pt>
    <dgm:pt modelId="{9A2178AC-5D5E-4B4A-ADBC-FF3F0A51A3EF}" type="pres">
      <dgm:prSet presAssocID="{BB647B94-1C83-495E-A9FC-3568B0455166}" presName="twoplus" presStyleLbl="node1" presStyleIdx="0" presStyleCnt="3" custScaleX="87539" custScaleY="92197" custRadScaleRad="100664" custRadScaleInc="1302">
        <dgm:presLayoutVars>
          <dgm:bulletEnabled val="1"/>
        </dgm:presLayoutVars>
      </dgm:prSet>
      <dgm:spPr/>
    </dgm:pt>
    <dgm:pt modelId="{0487C862-5621-4612-88A1-4DDDE6959B68}" type="pres">
      <dgm:prSet presAssocID="{A967BBB1-FBA3-4F15-9F11-F91BD09DC912}" presName="twoplus" presStyleLbl="node1" presStyleIdx="1" presStyleCnt="3">
        <dgm:presLayoutVars>
          <dgm:bulletEnabled val="1"/>
        </dgm:presLayoutVars>
      </dgm:prSet>
      <dgm:spPr/>
    </dgm:pt>
    <dgm:pt modelId="{A7717DA3-48FF-4AFF-A112-3726BE75B869}" type="pres">
      <dgm:prSet presAssocID="{4390CF56-57FE-49EC-BC1A-56E2C96A7D10}" presName="twoplus" presStyleLbl="node1" presStyleIdx="2" presStyleCnt="3">
        <dgm:presLayoutVars>
          <dgm:bulletEnabled val="1"/>
        </dgm:presLayoutVars>
      </dgm:prSet>
      <dgm:spPr/>
    </dgm:pt>
  </dgm:ptLst>
  <dgm:cxnLst>
    <dgm:cxn modelId="{FC944B08-D9FE-415C-8D11-50534140FC98}" srcId="{790DEC88-1148-4D29-9F7B-5B53E3E94444}" destId="{BB647B94-1C83-495E-A9FC-3568B0455166}" srcOrd="0" destOrd="0" parTransId="{F0F1DB6A-4976-4B1E-836F-0620D9B9D5DE}" sibTransId="{83E15880-C3EC-4C87-AC3C-E141CD7F0C49}"/>
    <dgm:cxn modelId="{D21FAC1B-9090-4036-8B37-4684C1BECD41}" type="presOf" srcId="{BB647B94-1C83-495E-A9FC-3568B0455166}" destId="{9A2178AC-5D5E-4B4A-ADBC-FF3F0A51A3EF}" srcOrd="0" destOrd="0" presId="urn:diagrams.loki3.com/TabbedArc+Icon"/>
    <dgm:cxn modelId="{42CAE93C-6DA6-4E5A-8CDD-F57736DA44C4}" srcId="{790DEC88-1148-4D29-9F7B-5B53E3E94444}" destId="{A967BBB1-FBA3-4F15-9F11-F91BD09DC912}" srcOrd="1" destOrd="0" parTransId="{19FDACBF-9A2C-4173-BA3F-2FEB21509012}" sibTransId="{F396DD02-C723-4D43-87E6-3734FC5FBE48}"/>
    <dgm:cxn modelId="{F8999D4C-4965-45C6-90C4-95288031B201}" srcId="{790DEC88-1148-4D29-9F7B-5B53E3E94444}" destId="{4390CF56-57FE-49EC-BC1A-56E2C96A7D10}" srcOrd="2" destOrd="0" parTransId="{B7C94B89-BE8C-44CC-A328-FC222E7962F2}" sibTransId="{849ED12E-B67C-4A1F-ABBF-8DABD5C3834B}"/>
    <dgm:cxn modelId="{53FA0E88-540A-48EB-B1F3-210A0D892ED0}" type="presOf" srcId="{A967BBB1-FBA3-4F15-9F11-F91BD09DC912}" destId="{0487C862-5621-4612-88A1-4DDDE6959B68}" srcOrd="0" destOrd="0" presId="urn:diagrams.loki3.com/TabbedArc+Icon"/>
    <dgm:cxn modelId="{A4D65FCD-73AB-439C-A946-FB7CD549D292}" type="presOf" srcId="{4390CF56-57FE-49EC-BC1A-56E2C96A7D10}" destId="{A7717DA3-48FF-4AFF-A112-3726BE75B869}" srcOrd="0" destOrd="0" presId="urn:diagrams.loki3.com/TabbedArc+Icon"/>
    <dgm:cxn modelId="{2E3825D7-EDA2-4167-A557-32D8CF484C12}" type="presOf" srcId="{790DEC88-1148-4D29-9F7B-5B53E3E94444}" destId="{4FED2AB8-9A94-439E-A84C-19AA5EC2D550}" srcOrd="0" destOrd="0" presId="urn:diagrams.loki3.com/TabbedArc+Icon"/>
    <dgm:cxn modelId="{D66B1B31-874E-45C6-BD3A-4F2355C94B76}" type="presParOf" srcId="{4FED2AB8-9A94-439E-A84C-19AA5EC2D550}" destId="{9A2178AC-5D5E-4B4A-ADBC-FF3F0A51A3EF}" srcOrd="0" destOrd="0" presId="urn:diagrams.loki3.com/TabbedArc+Icon"/>
    <dgm:cxn modelId="{16826C75-AECF-4B3E-90E6-AED30FAD3C79}" type="presParOf" srcId="{4FED2AB8-9A94-439E-A84C-19AA5EC2D550}" destId="{0487C862-5621-4612-88A1-4DDDE6959B68}" srcOrd="1" destOrd="0" presId="urn:diagrams.loki3.com/TabbedArc+Icon"/>
    <dgm:cxn modelId="{AB880E3F-E626-4A2B-A056-2B44E21EEDD7}" type="presParOf" srcId="{4FED2AB8-9A94-439E-A84C-19AA5EC2D550}" destId="{A7717DA3-48FF-4AFF-A112-3726BE75B869}" srcOrd="2" destOrd="0" presId="urn:diagrams.loki3.com/TabbedArc+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178AC-5D5E-4B4A-ADBC-FF3F0A51A3EF}">
      <dsp:nvSpPr>
        <dsp:cNvPr id="0" name=""/>
        <dsp:cNvSpPr/>
      </dsp:nvSpPr>
      <dsp:spPr>
        <a:xfrm rot="19200000">
          <a:off x="826627" y="485665"/>
          <a:ext cx="1067014" cy="730464"/>
        </a:xfrm>
        <a:prstGeom prst="round2SameRect">
          <a:avLst/>
        </a:prstGeom>
        <a:gradFill rotWithShape="0">
          <a:gsLst>
            <a:gs pos="0">
              <a:srgbClr val="3366FF">
                <a:hueOff val="0"/>
                <a:satOff val="0"/>
                <a:lumOff val="0"/>
                <a:alphaOff val="0"/>
                <a:tint val="50000"/>
                <a:satMod val="300000"/>
              </a:srgbClr>
            </a:gs>
            <a:gs pos="35000">
              <a:srgbClr val="3366FF">
                <a:hueOff val="0"/>
                <a:satOff val="0"/>
                <a:lumOff val="0"/>
                <a:alphaOff val="0"/>
                <a:tint val="37000"/>
                <a:satMod val="300000"/>
              </a:srgbClr>
            </a:gs>
            <a:gs pos="100000">
              <a:srgbClr val="3366FF">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25400" rIns="76200" bIns="25400" numCol="1" spcCol="1270" anchor="ctr" anchorCtr="0">
          <a:noAutofit/>
        </a:bodyPr>
        <a:lstStyle/>
        <a:p>
          <a:pPr marL="0" lvl="0" indent="0" algn="ctr" defTabSz="889000">
            <a:lnSpc>
              <a:spcPct val="90000"/>
            </a:lnSpc>
            <a:spcBef>
              <a:spcPct val="0"/>
            </a:spcBef>
            <a:spcAft>
              <a:spcPct val="35000"/>
            </a:spcAft>
            <a:buNone/>
          </a:pPr>
          <a:r>
            <a:rPr lang="fa-IR" sz="2000" b="1" kern="1200" dirty="0">
              <a:solidFill>
                <a:srgbClr val="FF0000"/>
              </a:solidFill>
              <a:effectLst/>
              <a:latin typeface="Arial"/>
              <a:ea typeface="+mn-ea"/>
              <a:cs typeface="B Nazanin" panose="00000400000000000000" pitchFamily="2" charset="-78"/>
            </a:rPr>
            <a:t>وضعیت موجود</a:t>
          </a:r>
          <a:endParaRPr lang="en-US" sz="2000" b="1" kern="1200" dirty="0">
            <a:solidFill>
              <a:srgbClr val="FF0000"/>
            </a:solidFill>
            <a:effectLst/>
            <a:latin typeface="Arial"/>
            <a:ea typeface="+mn-ea"/>
            <a:cs typeface="B Nazanin" panose="00000400000000000000" pitchFamily="2" charset="-78"/>
          </a:endParaRPr>
        </a:p>
      </dsp:txBody>
      <dsp:txXfrm>
        <a:off x="873745" y="517152"/>
        <a:ext cx="995698" cy="694806"/>
      </dsp:txXfrm>
    </dsp:sp>
    <dsp:sp modelId="{0487C862-5621-4612-88A1-4DDDE6959B68}">
      <dsp:nvSpPr>
        <dsp:cNvPr id="0" name=""/>
        <dsp:cNvSpPr/>
      </dsp:nvSpPr>
      <dsp:spPr>
        <a:xfrm>
          <a:off x="2095776" y="120"/>
          <a:ext cx="1218902" cy="792286"/>
        </a:xfrm>
        <a:prstGeom prst="round2SameRect">
          <a:avLst/>
        </a:prstGeom>
        <a:gradFill rotWithShape="0">
          <a:gsLst>
            <a:gs pos="0">
              <a:srgbClr val="3366FF">
                <a:hueOff val="0"/>
                <a:satOff val="0"/>
                <a:lumOff val="0"/>
                <a:alphaOff val="0"/>
                <a:tint val="50000"/>
                <a:satMod val="300000"/>
              </a:srgbClr>
            </a:gs>
            <a:gs pos="35000">
              <a:srgbClr val="3366FF">
                <a:hueOff val="0"/>
                <a:satOff val="0"/>
                <a:lumOff val="0"/>
                <a:alphaOff val="0"/>
                <a:tint val="37000"/>
                <a:satMod val="300000"/>
              </a:srgbClr>
            </a:gs>
            <a:gs pos="100000">
              <a:srgbClr val="3366FF">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2880" tIns="60960" rIns="182880" bIns="60960" numCol="1" spcCol="1270" anchor="ctr" anchorCtr="0">
          <a:noAutofit/>
        </a:bodyPr>
        <a:lstStyle/>
        <a:p>
          <a:pPr marL="0" lvl="0" indent="0" algn="ctr" defTabSz="2133600">
            <a:lnSpc>
              <a:spcPct val="90000"/>
            </a:lnSpc>
            <a:spcBef>
              <a:spcPct val="0"/>
            </a:spcBef>
            <a:spcAft>
              <a:spcPct val="35000"/>
            </a:spcAft>
            <a:buNone/>
          </a:pPr>
          <a:endParaRPr lang="en-US" sz="4800" kern="1200" dirty="0">
            <a:solidFill>
              <a:srgbClr val="000080"/>
            </a:solidFill>
            <a:latin typeface="Arial"/>
            <a:ea typeface="+mn-ea"/>
            <a:cs typeface="Arial"/>
          </a:endParaRPr>
        </a:p>
      </dsp:txBody>
      <dsp:txXfrm>
        <a:off x="2134452" y="38796"/>
        <a:ext cx="1141550" cy="753610"/>
      </dsp:txXfrm>
    </dsp:sp>
    <dsp:sp modelId="{A7717DA3-48FF-4AFF-A112-3726BE75B869}">
      <dsp:nvSpPr>
        <dsp:cNvPr id="0" name=""/>
        <dsp:cNvSpPr/>
      </dsp:nvSpPr>
      <dsp:spPr>
        <a:xfrm rot="2400000">
          <a:off x="3477405" y="502992"/>
          <a:ext cx="1218902" cy="792286"/>
        </a:xfrm>
        <a:prstGeom prst="round2SameRect">
          <a:avLst/>
        </a:prstGeom>
        <a:gradFill rotWithShape="0">
          <a:gsLst>
            <a:gs pos="0">
              <a:srgbClr val="3366FF">
                <a:hueOff val="0"/>
                <a:satOff val="0"/>
                <a:lumOff val="0"/>
                <a:alphaOff val="0"/>
                <a:tint val="50000"/>
                <a:satMod val="300000"/>
              </a:srgbClr>
            </a:gs>
            <a:gs pos="35000">
              <a:srgbClr val="3366FF">
                <a:hueOff val="0"/>
                <a:satOff val="0"/>
                <a:lumOff val="0"/>
                <a:alphaOff val="0"/>
                <a:tint val="37000"/>
                <a:satMod val="300000"/>
              </a:srgbClr>
            </a:gs>
            <a:gs pos="100000">
              <a:srgbClr val="3366FF">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25400" rIns="76200" bIns="25400" numCol="1" spcCol="1270" anchor="ctr" anchorCtr="0">
          <a:noAutofit/>
        </a:bodyPr>
        <a:lstStyle/>
        <a:p>
          <a:pPr marL="0" lvl="0" indent="0" algn="ctr" defTabSz="889000">
            <a:lnSpc>
              <a:spcPct val="90000"/>
            </a:lnSpc>
            <a:spcBef>
              <a:spcPct val="0"/>
            </a:spcBef>
            <a:spcAft>
              <a:spcPct val="35000"/>
            </a:spcAft>
            <a:buNone/>
          </a:pPr>
          <a:r>
            <a:rPr lang="fa-IR" sz="2000" b="1" kern="1200" dirty="0">
              <a:solidFill>
                <a:srgbClr val="FF0000"/>
              </a:solidFill>
              <a:latin typeface="Arial"/>
              <a:ea typeface="+mn-ea"/>
              <a:cs typeface="B Nazanin" panose="00000400000000000000" pitchFamily="2" charset="-78"/>
            </a:rPr>
            <a:t>وضعیت مطلوب</a:t>
          </a:r>
          <a:endParaRPr lang="en-US" sz="2000" b="1" kern="1200" dirty="0">
            <a:solidFill>
              <a:srgbClr val="FF0000"/>
            </a:solidFill>
            <a:latin typeface="Arial"/>
            <a:ea typeface="+mn-ea"/>
            <a:cs typeface="B Nazanin" panose="00000400000000000000" pitchFamily="2" charset="-78"/>
          </a:endParaRPr>
        </a:p>
      </dsp:txBody>
      <dsp:txXfrm>
        <a:off x="3503651" y="537144"/>
        <a:ext cx="1141550" cy="753610"/>
      </dsp:txXfrm>
    </dsp:sp>
  </dsp:spTree>
</dsp:drawing>
</file>

<file path=ppt/diagrams/layout1.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56035" name="Rectangle 3"/>
          <p:cNvSpPr>
            <a:spLocks noGrp="1" noChangeArrowheads="1"/>
          </p:cNvSpPr>
          <p:nvPr>
            <p:ph type="dt" sz="quarter"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p>
        </p:txBody>
      </p:sp>
      <p:sp>
        <p:nvSpPr>
          <p:cNvPr id="556036" name="Rectangle 4"/>
          <p:cNvSpPr>
            <a:spLocks noGrp="1" noChangeArrowheads="1"/>
          </p:cNvSpPr>
          <p:nvPr>
            <p:ph type="ftr" sz="quarter" idx="2"/>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endParaRPr lang="en-US"/>
          </a:p>
        </p:txBody>
      </p:sp>
      <p:sp>
        <p:nvSpPr>
          <p:cNvPr id="556037" name="Rectangle 5"/>
          <p:cNvSpPr>
            <a:spLocks noGrp="1" noChangeArrowheads="1"/>
          </p:cNvSpPr>
          <p:nvPr>
            <p:ph type="sldNum" sz="quarter" idx="3"/>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fld id="{D7328713-43CE-44BC-AE6F-7DBD280C1858}" type="slidenum">
              <a:rPr lang="ar-SA"/>
              <a:pPr>
                <a:defRPr/>
              </a:pPr>
              <a:t>‹#›</a:t>
            </a:fld>
            <a:endParaRPr lang="en-US"/>
          </a:p>
        </p:txBody>
      </p:sp>
    </p:spTree>
    <p:extLst>
      <p:ext uri="{BB962C8B-B14F-4D97-AF65-F5344CB8AC3E}">
        <p14:creationId xmlns:p14="http://schemas.microsoft.com/office/powerpoint/2010/main" val="1907242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p>
        </p:txBody>
      </p:sp>
      <p:sp>
        <p:nvSpPr>
          <p:cNvPr id="983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83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83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p>
        </p:txBody>
      </p:sp>
      <p:sp>
        <p:nvSpPr>
          <p:cNvPr id="983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404CF7A-1228-4009-ABF1-BB7A0A4589D1}" type="slidenum">
              <a:rPr lang="ar-SA"/>
              <a:pPr>
                <a:defRPr/>
              </a:pPr>
              <a:t>‹#›</a:t>
            </a:fld>
            <a:endParaRPr lang="en-US"/>
          </a:p>
        </p:txBody>
      </p:sp>
    </p:spTree>
    <p:extLst>
      <p:ext uri="{BB962C8B-B14F-4D97-AF65-F5344CB8AC3E}">
        <p14:creationId xmlns:p14="http://schemas.microsoft.com/office/powerpoint/2010/main" val="493569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08B648C-3B92-4325-8CB0-6EDD3A392763}" type="slidenum">
              <a:rPr lang="ar-SA"/>
              <a:pPr/>
              <a:t>1</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48952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pPr>
              <a:defRPr/>
            </a:pPr>
            <a:fld id="{DD1BBB33-E5CD-4C20-BE82-C4D2AA1885FB}" type="datetime1">
              <a:rPr lang="en-US" smtClean="0"/>
              <a:t>9/20/2023</a:t>
            </a:fld>
            <a:endParaRPr lang="en-US"/>
          </a:p>
        </p:txBody>
      </p:sp>
      <p:sp>
        <p:nvSpPr>
          <p:cNvPr id="5" name="Footer Placeholder 4"/>
          <p:cNvSpPr>
            <a:spLocks noGrp="1"/>
          </p:cNvSpPr>
          <p:nvPr>
            <p:ph type="ftr" sz="quarter" idx="11"/>
          </p:nvPr>
        </p:nvSpPr>
        <p:spPr/>
        <p:txBody>
          <a:bodyPr/>
          <a:lstStyle>
            <a:lvl1pPr>
              <a:defRPr smtClean="0"/>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877165BF-D463-43D2-ADD7-B60C2F0D1B82}" type="slidenum">
              <a:rPr lang="ar-SA"/>
              <a:pPr>
                <a:defRPr/>
              </a:pPr>
              <a:t>‹#›</a:t>
            </a:fld>
            <a:endParaRPr lang="en-US">
              <a:cs typeface="+mn-cs"/>
            </a:endParaRPr>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fld id="{C7F97440-D9FC-463F-829E-CB3C53EE18A9}" type="datetime1">
              <a:rPr lang="en-US" smtClean="0"/>
              <a:t>9/20/2023</a:t>
            </a:fld>
            <a:endParaRPr lang="en-US"/>
          </a:p>
        </p:txBody>
      </p:sp>
      <p:sp>
        <p:nvSpPr>
          <p:cNvPr id="5" name="Footer Placeholder 4"/>
          <p:cNvSpPr>
            <a:spLocks noGrp="1"/>
          </p:cNvSpPr>
          <p:nvPr>
            <p:ph type="ftr" sz="quarter" idx="11"/>
          </p:nvPr>
        </p:nvSpPr>
        <p:spPr/>
        <p:txBody>
          <a:bodyPr/>
          <a:lstStyle>
            <a:lvl1pPr>
              <a:defRPr smtClean="0"/>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93EFC99C-07CF-4E08-8916-F9073A4FC71D}" type="slidenum">
              <a:rPr lang="ar-SA"/>
              <a:pPr>
                <a:defRPr/>
              </a:pPr>
              <a:t>‹#›</a:t>
            </a:fld>
            <a:endParaRPr lang="en-US">
              <a:cs typeface="+mn-cs"/>
            </a:endParaRPr>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fld id="{7349C263-D0E8-41B4-9E03-8EBDFCCED319}" type="datetime1">
              <a:rPr lang="en-US" smtClean="0"/>
              <a:t>9/20/2023</a:t>
            </a:fld>
            <a:endParaRPr lang="en-US"/>
          </a:p>
        </p:txBody>
      </p:sp>
      <p:sp>
        <p:nvSpPr>
          <p:cNvPr id="5" name="Footer Placeholder 4"/>
          <p:cNvSpPr>
            <a:spLocks noGrp="1"/>
          </p:cNvSpPr>
          <p:nvPr>
            <p:ph type="ftr" sz="quarter" idx="11"/>
          </p:nvPr>
        </p:nvSpPr>
        <p:spPr/>
        <p:txBody>
          <a:bodyPr/>
          <a:lstStyle>
            <a:lvl1pPr>
              <a:defRPr smtClean="0"/>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5DE2E393-1E6B-4B79-8F79-5B788C70836B}" type="slidenum">
              <a:rPr lang="ar-SA"/>
              <a:pPr>
                <a:defRPr/>
              </a:pPr>
              <a:t>‹#›</a:t>
            </a:fld>
            <a:endParaRPr lang="en-US">
              <a:cs typeface="+mn-cs"/>
            </a:endParaRPr>
          </a:p>
        </p:txBody>
      </p:sp>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85DA95-078C-4355-9279-21C325A7E47D}" type="datetime1">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72425-0277-41E5-AE3E-CAD9AF78CF72}" type="slidenum">
              <a:rPr lang="en-US" smtClean="0"/>
              <a:t>‹#›</a:t>
            </a:fld>
            <a:endParaRPr lang="en-US"/>
          </a:p>
        </p:txBody>
      </p:sp>
    </p:spTree>
    <p:extLst>
      <p:ext uri="{BB962C8B-B14F-4D97-AF65-F5344CB8AC3E}">
        <p14:creationId xmlns:p14="http://schemas.microsoft.com/office/powerpoint/2010/main" val="3739363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B7CE9-522B-485A-A91F-63C0D76014D9}" type="datetime1">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72425-0277-41E5-AE3E-CAD9AF78CF72}" type="slidenum">
              <a:rPr lang="en-US" smtClean="0"/>
              <a:t>‹#›</a:t>
            </a:fld>
            <a:endParaRPr lang="en-US"/>
          </a:p>
        </p:txBody>
      </p:sp>
    </p:spTree>
    <p:extLst>
      <p:ext uri="{BB962C8B-B14F-4D97-AF65-F5344CB8AC3E}">
        <p14:creationId xmlns:p14="http://schemas.microsoft.com/office/powerpoint/2010/main" val="3425829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3A6421-9869-4B22-87EF-32458E049283}" type="datetime1">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72425-0277-41E5-AE3E-CAD9AF78CF72}" type="slidenum">
              <a:rPr lang="en-US" smtClean="0"/>
              <a:t>‹#›</a:t>
            </a:fld>
            <a:endParaRPr lang="en-US"/>
          </a:p>
        </p:txBody>
      </p:sp>
    </p:spTree>
    <p:extLst>
      <p:ext uri="{BB962C8B-B14F-4D97-AF65-F5344CB8AC3E}">
        <p14:creationId xmlns:p14="http://schemas.microsoft.com/office/powerpoint/2010/main" val="2148123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AC4789-5B60-4030-A3D1-1842C27BBC08}" type="datetime1">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72425-0277-41E5-AE3E-CAD9AF78CF72}" type="slidenum">
              <a:rPr lang="en-US" smtClean="0"/>
              <a:t>‹#›</a:t>
            </a:fld>
            <a:endParaRPr lang="en-US"/>
          </a:p>
        </p:txBody>
      </p:sp>
    </p:spTree>
    <p:extLst>
      <p:ext uri="{BB962C8B-B14F-4D97-AF65-F5344CB8AC3E}">
        <p14:creationId xmlns:p14="http://schemas.microsoft.com/office/powerpoint/2010/main" val="1285732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E499C0-DAF3-4FF8-A5F4-9C50C757595C}" type="datetime1">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472425-0277-41E5-AE3E-CAD9AF78CF72}" type="slidenum">
              <a:rPr lang="en-US" smtClean="0"/>
              <a:t>‹#›</a:t>
            </a:fld>
            <a:endParaRPr lang="en-US"/>
          </a:p>
        </p:txBody>
      </p:sp>
    </p:spTree>
    <p:extLst>
      <p:ext uri="{BB962C8B-B14F-4D97-AF65-F5344CB8AC3E}">
        <p14:creationId xmlns:p14="http://schemas.microsoft.com/office/powerpoint/2010/main" val="3933627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6B5D6D-06F4-4FD7-AC9C-D1A7613438D3}" type="datetime1">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472425-0277-41E5-AE3E-CAD9AF78CF72}" type="slidenum">
              <a:rPr lang="en-US" smtClean="0"/>
              <a:t>‹#›</a:t>
            </a:fld>
            <a:endParaRPr lang="en-US"/>
          </a:p>
        </p:txBody>
      </p:sp>
    </p:spTree>
    <p:extLst>
      <p:ext uri="{BB962C8B-B14F-4D97-AF65-F5344CB8AC3E}">
        <p14:creationId xmlns:p14="http://schemas.microsoft.com/office/powerpoint/2010/main" val="1062953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7604B6-3BFC-4190-BBF5-1E3CA1299990}" type="datetime1">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472425-0277-41E5-AE3E-CAD9AF78CF72}" type="slidenum">
              <a:rPr lang="en-US" smtClean="0"/>
              <a:t>‹#›</a:t>
            </a:fld>
            <a:endParaRPr lang="en-US"/>
          </a:p>
        </p:txBody>
      </p:sp>
    </p:spTree>
    <p:extLst>
      <p:ext uri="{BB962C8B-B14F-4D97-AF65-F5344CB8AC3E}">
        <p14:creationId xmlns:p14="http://schemas.microsoft.com/office/powerpoint/2010/main" val="85741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12A18D-CD93-4104-8DC8-AE5849F543DF}" type="datetime1">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72425-0277-41E5-AE3E-CAD9AF78CF72}" type="slidenum">
              <a:rPr lang="en-US" smtClean="0"/>
              <a:t>‹#›</a:t>
            </a:fld>
            <a:endParaRPr lang="en-US"/>
          </a:p>
        </p:txBody>
      </p:sp>
    </p:spTree>
    <p:extLst>
      <p:ext uri="{BB962C8B-B14F-4D97-AF65-F5344CB8AC3E}">
        <p14:creationId xmlns:p14="http://schemas.microsoft.com/office/powerpoint/2010/main" val="214359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fld id="{9FE7613F-CC09-416B-B710-91AFA722780C}" type="datetime1">
              <a:rPr lang="en-US" smtClean="0"/>
              <a:t>9/20/2023</a:t>
            </a:fld>
            <a:endParaRPr lang="en-US"/>
          </a:p>
        </p:txBody>
      </p:sp>
      <p:sp>
        <p:nvSpPr>
          <p:cNvPr id="5" name="Footer Placeholder 4"/>
          <p:cNvSpPr>
            <a:spLocks noGrp="1"/>
          </p:cNvSpPr>
          <p:nvPr>
            <p:ph type="ftr" sz="quarter" idx="11"/>
          </p:nvPr>
        </p:nvSpPr>
        <p:spPr/>
        <p:txBody>
          <a:bodyPr/>
          <a:lstStyle>
            <a:lvl1pPr>
              <a:defRPr smtClean="0"/>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13AA07B-0B07-46E0-872F-06E4D54137E6}" type="slidenum">
              <a:rPr lang="ar-SA"/>
              <a:pPr>
                <a:defRPr/>
              </a:pPr>
              <a:t>‹#›</a:t>
            </a:fld>
            <a:endParaRPr lang="en-US">
              <a:cs typeface="+mn-cs"/>
            </a:endParaRPr>
          </a:p>
        </p:txBody>
      </p:sp>
    </p:spTree>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23EE85-FC19-46BD-9577-32D38B5302EF}" type="datetime1">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72425-0277-41E5-AE3E-CAD9AF78CF72}" type="slidenum">
              <a:rPr lang="en-US" smtClean="0"/>
              <a:t>‹#›</a:t>
            </a:fld>
            <a:endParaRPr lang="en-US"/>
          </a:p>
        </p:txBody>
      </p:sp>
    </p:spTree>
    <p:extLst>
      <p:ext uri="{BB962C8B-B14F-4D97-AF65-F5344CB8AC3E}">
        <p14:creationId xmlns:p14="http://schemas.microsoft.com/office/powerpoint/2010/main" val="3413482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B2C17-58F2-4F1A-BF01-4F3E1EFD07EB}" type="datetime1">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72425-0277-41E5-AE3E-CAD9AF78CF72}" type="slidenum">
              <a:rPr lang="en-US" smtClean="0"/>
              <a:t>‹#›</a:t>
            </a:fld>
            <a:endParaRPr lang="en-US"/>
          </a:p>
        </p:txBody>
      </p:sp>
    </p:spTree>
    <p:extLst>
      <p:ext uri="{BB962C8B-B14F-4D97-AF65-F5344CB8AC3E}">
        <p14:creationId xmlns:p14="http://schemas.microsoft.com/office/powerpoint/2010/main" val="4201176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0C02B1-4211-4B21-8FE5-08F1814368E5}" type="datetime1">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72425-0277-41E5-AE3E-CAD9AF78CF72}" type="slidenum">
              <a:rPr lang="en-US" smtClean="0"/>
              <a:t>‹#›</a:t>
            </a:fld>
            <a:endParaRPr lang="en-US"/>
          </a:p>
        </p:txBody>
      </p:sp>
    </p:spTree>
    <p:extLst>
      <p:ext uri="{BB962C8B-B14F-4D97-AF65-F5344CB8AC3E}">
        <p14:creationId xmlns:p14="http://schemas.microsoft.com/office/powerpoint/2010/main" val="2769779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F7725A8C-C277-445C-9C3A-E40FD6372322}" type="datetime1">
              <a:rPr lang="en-US" smtClean="0"/>
              <a:t>9/20/2023</a:t>
            </a:fld>
            <a:endParaRPr lang="en-US"/>
          </a:p>
        </p:txBody>
      </p:sp>
      <p:sp>
        <p:nvSpPr>
          <p:cNvPr id="5" name="Footer Placeholder 4"/>
          <p:cNvSpPr>
            <a:spLocks noGrp="1"/>
          </p:cNvSpPr>
          <p:nvPr>
            <p:ph type="ftr" sz="quarter" idx="11"/>
          </p:nvPr>
        </p:nvSpPr>
        <p:spPr/>
        <p:txBody>
          <a:bodyPr/>
          <a:lstStyle>
            <a:lvl1pPr>
              <a:defRPr smtClean="0"/>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B9CEC7B-342D-46F6-9EFA-158155218BB5}" type="slidenum">
              <a:rPr lang="ar-SA"/>
              <a:pPr>
                <a:defRPr/>
              </a:pPr>
              <a:t>‹#›</a:t>
            </a:fld>
            <a:endParaRPr lang="en-US">
              <a:cs typeface="+mn-cs"/>
            </a:endParaRPr>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vl1pPr>
          </a:lstStyle>
          <a:p>
            <a:pPr>
              <a:defRPr/>
            </a:pPr>
            <a:fld id="{30B5592B-D9F7-4179-BAAF-BB10111246F1}" type="datetime1">
              <a:rPr lang="en-US" smtClean="0"/>
              <a:t>9/20/2023</a:t>
            </a:fld>
            <a:endParaRPr lang="en-US"/>
          </a:p>
        </p:txBody>
      </p:sp>
      <p:sp>
        <p:nvSpPr>
          <p:cNvPr id="6" name="Footer Placeholder 5"/>
          <p:cNvSpPr>
            <a:spLocks noGrp="1"/>
          </p:cNvSpPr>
          <p:nvPr>
            <p:ph type="ftr" sz="quarter" idx="11"/>
          </p:nvPr>
        </p:nvSpPr>
        <p:spPr/>
        <p:txBody>
          <a:bodyPr/>
          <a:lstStyle>
            <a:lvl1pPr>
              <a:defRPr smtClean="0"/>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7FA4F73D-572E-4E4A-B8B4-D136859AC23B}" type="slidenum">
              <a:rPr lang="ar-SA"/>
              <a:pPr>
                <a:defRPr/>
              </a:pPr>
              <a:t>‹#›</a:t>
            </a:fld>
            <a:endParaRPr lang="en-US">
              <a:cs typeface="+mn-cs"/>
            </a:endParaRPr>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vl1pPr>
          </a:lstStyle>
          <a:p>
            <a:pPr>
              <a:defRPr/>
            </a:pPr>
            <a:fld id="{A195F0A2-A4B5-4083-89D0-6D2CEC81273E}" type="datetime1">
              <a:rPr lang="en-US" smtClean="0"/>
              <a:t>9/20/2023</a:t>
            </a:fld>
            <a:endParaRPr lang="en-US"/>
          </a:p>
        </p:txBody>
      </p:sp>
      <p:sp>
        <p:nvSpPr>
          <p:cNvPr id="8" name="Footer Placeholder 7"/>
          <p:cNvSpPr>
            <a:spLocks noGrp="1"/>
          </p:cNvSpPr>
          <p:nvPr>
            <p:ph type="ftr" sz="quarter" idx="11"/>
          </p:nvPr>
        </p:nvSpPr>
        <p:spPr/>
        <p:txBody>
          <a:bodyPr/>
          <a:lstStyle>
            <a:lvl1pPr>
              <a:defRPr smtClean="0"/>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B7FDAF54-6BCD-42CD-8647-191472A9368A}" type="slidenum">
              <a:rPr lang="ar-SA"/>
              <a:pPr>
                <a:defRPr/>
              </a:pPr>
              <a:t>‹#›</a:t>
            </a:fld>
            <a:endParaRPr lang="en-US">
              <a:cs typeface="+mn-cs"/>
            </a:endParaRPr>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vl1pPr>
          </a:lstStyle>
          <a:p>
            <a:pPr>
              <a:defRPr/>
            </a:pPr>
            <a:fld id="{11D4A5BE-8334-4773-97F4-7CF81948CB03}" type="datetime1">
              <a:rPr lang="en-US" smtClean="0"/>
              <a:t>9/20/2023</a:t>
            </a:fld>
            <a:endParaRPr lang="en-US"/>
          </a:p>
        </p:txBody>
      </p:sp>
      <p:sp>
        <p:nvSpPr>
          <p:cNvPr id="4" name="Footer Placeholder 3"/>
          <p:cNvSpPr>
            <a:spLocks noGrp="1"/>
          </p:cNvSpPr>
          <p:nvPr>
            <p:ph type="ftr" sz="quarter" idx="11"/>
          </p:nvPr>
        </p:nvSpPr>
        <p:spPr/>
        <p:txBody>
          <a:bodyPr/>
          <a:lstStyle>
            <a:lvl1pPr>
              <a:defRPr smtClean="0"/>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1AFFC0E9-E97A-4CE6-8E9E-4B4CB42000E9}" type="slidenum">
              <a:rPr lang="ar-SA"/>
              <a:pPr>
                <a:defRPr/>
              </a:pPr>
              <a:t>‹#›</a:t>
            </a:fld>
            <a:endParaRPr lang="en-US">
              <a:cs typeface="+mn-cs"/>
            </a:endParaRPr>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F09E096F-E188-4799-997C-6B51ACCE52A0}" type="datetime1">
              <a:rPr lang="en-US" smtClean="0"/>
              <a:t>9/20/2023</a:t>
            </a:fld>
            <a:endParaRPr lang="en-US"/>
          </a:p>
        </p:txBody>
      </p:sp>
      <p:sp>
        <p:nvSpPr>
          <p:cNvPr id="3" name="Footer Placeholder 2"/>
          <p:cNvSpPr>
            <a:spLocks noGrp="1"/>
          </p:cNvSpPr>
          <p:nvPr>
            <p:ph type="ftr" sz="quarter" idx="11"/>
          </p:nvPr>
        </p:nvSpPr>
        <p:spPr/>
        <p:txBody>
          <a:bodyPr/>
          <a:lstStyle>
            <a:lvl1pPr>
              <a:defRPr smtClean="0"/>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AD7DE95F-C596-410D-AFB2-826B6DE7F192}" type="slidenum">
              <a:rPr lang="ar-SA"/>
              <a:pPr>
                <a:defRPr/>
              </a:pPr>
              <a:t>‹#›</a:t>
            </a:fld>
            <a:endParaRPr lang="en-US">
              <a:cs typeface="+mn-cs"/>
            </a:endParaRPr>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4411C7A7-73DB-4A28-B16E-6893A02E9D83}" type="datetime1">
              <a:rPr lang="en-US" smtClean="0"/>
              <a:t>9/20/2023</a:t>
            </a:fld>
            <a:endParaRPr lang="en-US"/>
          </a:p>
        </p:txBody>
      </p:sp>
      <p:sp>
        <p:nvSpPr>
          <p:cNvPr id="6" name="Footer Placeholder 5"/>
          <p:cNvSpPr>
            <a:spLocks noGrp="1"/>
          </p:cNvSpPr>
          <p:nvPr>
            <p:ph type="ftr" sz="quarter" idx="11"/>
          </p:nvPr>
        </p:nvSpPr>
        <p:spPr/>
        <p:txBody>
          <a:bodyPr/>
          <a:lstStyle>
            <a:lvl1pPr>
              <a:defRPr smtClean="0"/>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477C0C67-0682-4A12-9B04-BB1417DAF922}" type="slidenum">
              <a:rPr lang="ar-SA"/>
              <a:pPr>
                <a:defRPr/>
              </a:pPr>
              <a:t>‹#›</a:t>
            </a:fld>
            <a:endParaRPr lang="en-US">
              <a:cs typeface="+mn-cs"/>
            </a:endParaRPr>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76C6C6CA-760E-4928-9B38-9245B7C196F7}" type="datetime1">
              <a:rPr lang="en-US" smtClean="0"/>
              <a:t>9/20/2023</a:t>
            </a:fld>
            <a:endParaRPr lang="en-US"/>
          </a:p>
        </p:txBody>
      </p:sp>
      <p:sp>
        <p:nvSpPr>
          <p:cNvPr id="6" name="Footer Placeholder 5"/>
          <p:cNvSpPr>
            <a:spLocks noGrp="1"/>
          </p:cNvSpPr>
          <p:nvPr>
            <p:ph type="ftr" sz="quarter" idx="11"/>
          </p:nvPr>
        </p:nvSpPr>
        <p:spPr/>
        <p:txBody>
          <a:bodyPr/>
          <a:lstStyle>
            <a:lvl1pPr>
              <a:defRPr smtClean="0"/>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82001E0D-1E94-4294-9ADC-5F91A751759A}" type="slidenum">
              <a:rPr lang="ar-SA"/>
              <a:pPr>
                <a:defRPr/>
              </a:pPr>
              <a:t>‹#›</a:t>
            </a:fld>
            <a:endParaRPr lang="en-US">
              <a:cs typeface="+mn-cs"/>
            </a:endParaRPr>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atin typeface="+mn-lt"/>
              </a:defRPr>
            </a:lvl1pPr>
          </a:lstStyle>
          <a:p>
            <a:pPr>
              <a:defRPr/>
            </a:pPr>
            <a:fld id="{6D46B08B-F297-4541-88BB-B1464EF944C5}" type="datetime1">
              <a:rPr lang="en-US" smtClean="0"/>
              <a:t>9/20/2023</a:t>
            </a:fld>
            <a:endParaRPr lang="en-US"/>
          </a:p>
        </p:txBody>
      </p:sp>
      <p:sp>
        <p:nvSpPr>
          <p:cNvPr id="1003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en-US"/>
          </a:p>
        </p:txBody>
      </p:sp>
      <p:sp>
        <p:nvSpPr>
          <p:cNvPr id="1003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cs typeface="Times New Roman" pitchFamily="18" charset="0"/>
              </a:defRPr>
            </a:lvl1pPr>
          </a:lstStyle>
          <a:p>
            <a:pPr>
              <a:defRPr/>
            </a:pPr>
            <a:fld id="{6A041C9A-6F2C-4DE8-BF0E-9CB110387B17}"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spd="med">
    <p:fade/>
  </p:transition>
  <p:hf hdr="0" ftr="0" dt="0"/>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Times New Roman" pitchFamily="18" charset="0"/>
          <a:cs typeface="Arial" charset="0"/>
        </a:defRPr>
      </a:lvl2pPr>
      <a:lvl3pPr algn="ctr" rtl="1" eaLnBrk="1" fontAlgn="base" hangingPunct="1">
        <a:spcBef>
          <a:spcPct val="0"/>
        </a:spcBef>
        <a:spcAft>
          <a:spcPct val="0"/>
        </a:spcAft>
        <a:defRPr sz="4400">
          <a:solidFill>
            <a:schemeClr val="tx2"/>
          </a:solidFill>
          <a:latin typeface="Times New Roman" pitchFamily="18" charset="0"/>
          <a:cs typeface="Arial" charset="0"/>
        </a:defRPr>
      </a:lvl3pPr>
      <a:lvl4pPr algn="ctr" rtl="1" eaLnBrk="1" fontAlgn="base" hangingPunct="1">
        <a:spcBef>
          <a:spcPct val="0"/>
        </a:spcBef>
        <a:spcAft>
          <a:spcPct val="0"/>
        </a:spcAft>
        <a:defRPr sz="4400">
          <a:solidFill>
            <a:schemeClr val="tx2"/>
          </a:solidFill>
          <a:latin typeface="Times New Roman" pitchFamily="18" charset="0"/>
          <a:cs typeface="Arial" charset="0"/>
        </a:defRPr>
      </a:lvl4pPr>
      <a:lvl5pPr algn="ctr" rtl="1" eaLnBrk="1" fontAlgn="base" hangingPunct="1">
        <a:spcBef>
          <a:spcPct val="0"/>
        </a:spcBef>
        <a:spcAft>
          <a:spcPct val="0"/>
        </a:spcAft>
        <a:defRPr sz="4400">
          <a:solidFill>
            <a:schemeClr val="tx2"/>
          </a:solidFill>
          <a:latin typeface="Times New Roman" pitchFamily="18" charset="0"/>
          <a:cs typeface="Arial" charset="0"/>
        </a:defRPr>
      </a:lvl5pPr>
      <a:lvl6pPr marL="457200" algn="ctr" rtl="1" eaLnBrk="1" fontAlgn="base" hangingPunct="1">
        <a:spcBef>
          <a:spcPct val="0"/>
        </a:spcBef>
        <a:spcAft>
          <a:spcPct val="0"/>
        </a:spcAft>
        <a:defRPr sz="4400">
          <a:solidFill>
            <a:schemeClr val="tx2"/>
          </a:solidFill>
          <a:latin typeface="Times New Roman" pitchFamily="18" charset="0"/>
          <a:cs typeface="Arial" charset="0"/>
        </a:defRPr>
      </a:lvl6pPr>
      <a:lvl7pPr marL="914400" algn="ctr" rtl="1" eaLnBrk="1" fontAlgn="base" hangingPunct="1">
        <a:spcBef>
          <a:spcPct val="0"/>
        </a:spcBef>
        <a:spcAft>
          <a:spcPct val="0"/>
        </a:spcAft>
        <a:defRPr sz="4400">
          <a:solidFill>
            <a:schemeClr val="tx2"/>
          </a:solidFill>
          <a:latin typeface="Times New Roman" pitchFamily="18" charset="0"/>
          <a:cs typeface="Arial" charset="0"/>
        </a:defRPr>
      </a:lvl7pPr>
      <a:lvl8pPr marL="1371600" algn="ctr" rtl="1" eaLnBrk="1" fontAlgn="base" hangingPunct="1">
        <a:spcBef>
          <a:spcPct val="0"/>
        </a:spcBef>
        <a:spcAft>
          <a:spcPct val="0"/>
        </a:spcAft>
        <a:defRPr sz="4400">
          <a:solidFill>
            <a:schemeClr val="tx2"/>
          </a:solidFill>
          <a:latin typeface="Times New Roman" pitchFamily="18" charset="0"/>
          <a:cs typeface="Arial" charset="0"/>
        </a:defRPr>
      </a:lvl8pPr>
      <a:lvl9pPr marL="1828800" algn="ctr" rtl="1" eaLnBrk="1" fontAlgn="base" hangingPunct="1">
        <a:spcBef>
          <a:spcPct val="0"/>
        </a:spcBef>
        <a:spcAft>
          <a:spcPct val="0"/>
        </a:spcAft>
        <a:defRPr sz="4400">
          <a:solidFill>
            <a:schemeClr val="tx2"/>
          </a:solidFill>
          <a:latin typeface="Times New Roman" pitchFamily="18" charset="0"/>
          <a:cs typeface="Arial"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CF37B-E4BA-44C9-B04C-3F58554A4CD9}" type="datetime1">
              <a:rPr lang="en-US" smtClean="0"/>
              <a:t>9/20/2023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72425-0277-41E5-AE3E-CAD9AF78CF72}" type="slidenum">
              <a:rPr lang="en-US" smtClean="0"/>
              <a:t>‹#›</a:t>
            </a:fld>
            <a:endParaRPr lang="en-US"/>
          </a:p>
        </p:txBody>
      </p:sp>
    </p:spTree>
    <p:extLst>
      <p:ext uri="{BB962C8B-B14F-4D97-AF65-F5344CB8AC3E}">
        <p14:creationId xmlns:p14="http://schemas.microsoft.com/office/powerpoint/2010/main" val="33644988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1042988" y="2209800"/>
            <a:ext cx="7345362" cy="1524000"/>
          </a:xfrm>
          <a:noFill/>
        </p:spPr>
        <p:txBody>
          <a:bodyPr/>
          <a:lstStyle/>
          <a:p>
            <a:pPr eaLnBrk="1" hangingPunct="1">
              <a:lnSpc>
                <a:spcPct val="150000"/>
              </a:lnSpc>
            </a:pPr>
            <a:r>
              <a:rPr lang="fa-IR" sz="7200" b="1" dirty="0">
                <a:solidFill>
                  <a:srgbClr val="FF0000"/>
                </a:solidFill>
                <a:cs typeface="Andalus" pitchFamily="2" charset="-78"/>
              </a:rPr>
              <a:t>ب</a:t>
            </a:r>
            <a:r>
              <a:rPr lang="fa-IR" sz="7200" b="1" dirty="0">
                <a:solidFill>
                  <a:srgbClr val="FFCC00"/>
                </a:solidFill>
                <a:cs typeface="Andalus" pitchFamily="2" charset="-78"/>
              </a:rPr>
              <a:t>س</a:t>
            </a:r>
            <a:r>
              <a:rPr lang="fa-IR" sz="7200" b="1" dirty="0">
                <a:solidFill>
                  <a:srgbClr val="66FFFF"/>
                </a:solidFill>
                <a:cs typeface="Andalus" pitchFamily="2" charset="-78"/>
              </a:rPr>
              <a:t>م</a:t>
            </a:r>
            <a:r>
              <a:rPr lang="fa-IR" sz="7200" b="1" dirty="0">
                <a:solidFill>
                  <a:srgbClr val="FFFFCC"/>
                </a:solidFill>
                <a:cs typeface="Andalus" pitchFamily="2" charset="-78"/>
              </a:rPr>
              <a:t> </a:t>
            </a:r>
            <a:r>
              <a:rPr lang="fa-IR" sz="7200" b="1" dirty="0">
                <a:solidFill>
                  <a:schemeClr val="bg1"/>
                </a:solidFill>
                <a:cs typeface="Andalus" pitchFamily="2" charset="-78"/>
              </a:rPr>
              <a:t>ا</a:t>
            </a:r>
            <a:r>
              <a:rPr lang="fa-IR" sz="7200" b="1" dirty="0">
                <a:solidFill>
                  <a:srgbClr val="FFFF66"/>
                </a:solidFill>
                <a:cs typeface="Andalus" pitchFamily="2" charset="-78"/>
              </a:rPr>
              <a:t>ل</a:t>
            </a:r>
            <a:r>
              <a:rPr lang="fa-IR" sz="7200" b="1" dirty="0">
                <a:solidFill>
                  <a:srgbClr val="FFFFCC"/>
                </a:solidFill>
                <a:cs typeface="Andalus" pitchFamily="2" charset="-78"/>
              </a:rPr>
              <a:t>ل</a:t>
            </a:r>
            <a:r>
              <a:rPr lang="fa-IR" sz="7200" b="1" dirty="0">
                <a:solidFill>
                  <a:srgbClr val="66FFFF"/>
                </a:solidFill>
                <a:cs typeface="Andalus" pitchFamily="2" charset="-78"/>
              </a:rPr>
              <a:t>ه</a:t>
            </a:r>
            <a:r>
              <a:rPr lang="fa-IR" sz="7200" b="1" dirty="0">
                <a:solidFill>
                  <a:srgbClr val="FFFFCC"/>
                </a:solidFill>
                <a:cs typeface="Andalus" pitchFamily="2" charset="-78"/>
              </a:rPr>
              <a:t> </a:t>
            </a:r>
            <a:r>
              <a:rPr lang="fa-IR" sz="7200" b="1" dirty="0">
                <a:solidFill>
                  <a:srgbClr val="FF0000"/>
                </a:solidFill>
                <a:cs typeface="Andalus" pitchFamily="2" charset="-78"/>
              </a:rPr>
              <a:t>ا</a:t>
            </a:r>
            <a:r>
              <a:rPr lang="fa-IR" sz="7200" b="1" dirty="0">
                <a:solidFill>
                  <a:srgbClr val="FFFFCC"/>
                </a:solidFill>
                <a:cs typeface="Andalus" pitchFamily="2" charset="-78"/>
              </a:rPr>
              <a:t>ل</a:t>
            </a:r>
            <a:r>
              <a:rPr lang="fa-IR" sz="7200" b="1" dirty="0">
                <a:solidFill>
                  <a:srgbClr val="66FFFF"/>
                </a:solidFill>
                <a:cs typeface="Andalus" pitchFamily="2" charset="-78"/>
              </a:rPr>
              <a:t>ر</a:t>
            </a:r>
            <a:r>
              <a:rPr lang="fa-IR" sz="7200" b="1" dirty="0">
                <a:solidFill>
                  <a:srgbClr val="FFCC00"/>
                </a:solidFill>
                <a:cs typeface="Andalus" pitchFamily="2" charset="-78"/>
              </a:rPr>
              <a:t>ح</a:t>
            </a:r>
            <a:r>
              <a:rPr lang="fa-IR" sz="7200" b="1" dirty="0">
                <a:solidFill>
                  <a:srgbClr val="FFFFCC"/>
                </a:solidFill>
                <a:cs typeface="Andalus" pitchFamily="2" charset="-78"/>
              </a:rPr>
              <a:t>م</a:t>
            </a:r>
            <a:r>
              <a:rPr lang="fa-IR" sz="7200" b="1" dirty="0">
                <a:solidFill>
                  <a:srgbClr val="FF0000"/>
                </a:solidFill>
                <a:cs typeface="Andalus" pitchFamily="2" charset="-78"/>
              </a:rPr>
              <a:t>ن</a:t>
            </a:r>
            <a:r>
              <a:rPr lang="fa-IR" sz="7200" b="1" dirty="0">
                <a:solidFill>
                  <a:srgbClr val="FFFFCC"/>
                </a:solidFill>
                <a:cs typeface="Andalus" pitchFamily="2" charset="-78"/>
              </a:rPr>
              <a:t> </a:t>
            </a:r>
            <a:r>
              <a:rPr lang="fa-IR" sz="7200" b="1" dirty="0">
                <a:solidFill>
                  <a:srgbClr val="66FFFF"/>
                </a:solidFill>
                <a:cs typeface="Andalus" pitchFamily="2" charset="-78"/>
              </a:rPr>
              <a:t>ا</a:t>
            </a:r>
            <a:r>
              <a:rPr lang="fa-IR" sz="7200" b="1" dirty="0">
                <a:solidFill>
                  <a:srgbClr val="FFCC00"/>
                </a:solidFill>
                <a:cs typeface="Andalus" pitchFamily="2" charset="-78"/>
              </a:rPr>
              <a:t>ل</a:t>
            </a:r>
            <a:r>
              <a:rPr lang="fa-IR" sz="7200" b="1" dirty="0">
                <a:solidFill>
                  <a:schemeClr val="bg1"/>
                </a:solidFill>
                <a:cs typeface="Andalus" pitchFamily="2" charset="-78"/>
              </a:rPr>
              <a:t>ر</a:t>
            </a:r>
            <a:r>
              <a:rPr lang="fa-IR" sz="7200" b="1" dirty="0">
                <a:solidFill>
                  <a:srgbClr val="66FFFF"/>
                </a:solidFill>
                <a:cs typeface="Andalus" pitchFamily="2" charset="-78"/>
              </a:rPr>
              <a:t>ح</a:t>
            </a:r>
            <a:r>
              <a:rPr lang="ar-SA" sz="7200" b="1" dirty="0">
                <a:solidFill>
                  <a:srgbClr val="FFCC00"/>
                </a:solidFill>
                <a:cs typeface="Andalus" pitchFamily="2" charset="-78"/>
              </a:rPr>
              <a:t>ي</a:t>
            </a:r>
            <a:r>
              <a:rPr lang="fa-IR" sz="7200" b="1" dirty="0">
                <a:solidFill>
                  <a:srgbClr val="FF0000"/>
                </a:solidFill>
                <a:cs typeface="Andalus" pitchFamily="2" charset="-78"/>
              </a:rPr>
              <a:t>م</a:t>
            </a:r>
            <a:endParaRPr lang="en-US" sz="7200" b="1" dirty="0">
              <a:solidFill>
                <a:srgbClr val="FF0000"/>
              </a:solidFill>
              <a:cs typeface="Andalus" pitchFamily="2" charset="-78"/>
            </a:endParaRPr>
          </a:p>
        </p:txBody>
      </p:sp>
      <p:sp>
        <p:nvSpPr>
          <p:cNvPr id="2" name="Slide Number Placeholder 1"/>
          <p:cNvSpPr>
            <a:spLocks noGrp="1"/>
          </p:cNvSpPr>
          <p:nvPr>
            <p:ph type="sldNum" sz="quarter" idx="12"/>
          </p:nvPr>
        </p:nvSpPr>
        <p:spPr/>
        <p:txBody>
          <a:bodyPr/>
          <a:lstStyle/>
          <a:p>
            <a:pPr>
              <a:defRPr/>
            </a:pPr>
            <a:fld id="{877165BF-D463-43D2-ADD7-B60C2F0D1B82}" type="slidenum">
              <a:rPr lang="ar-SA" smtClean="0"/>
              <a:pPr>
                <a:defRPr/>
              </a:pPr>
              <a:t>1</a:t>
            </a:fld>
            <a:endParaRPr lang="en-US">
              <a:cs typeface="+mn-cs"/>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solidFill>
                  <a:prstClr val="black"/>
                </a:solidFill>
                <a:latin typeface="IranNastaliq" pitchFamily="18" charset="0"/>
                <a:cs typeface="B Zar" panose="00000400000000000000" pitchFamily="2" charset="-78"/>
              </a:rPr>
              <a:t>تقسیم بندی کلی تحقیقات</a:t>
            </a:r>
            <a:endParaRPr lang="fa-IR" dirty="0">
              <a:latin typeface="IranNastaliq" pitchFamily="18" charset="0"/>
              <a:cs typeface="B Zar" panose="00000400000000000000" pitchFamily="2" charset="-78"/>
            </a:endParaRPr>
          </a:p>
        </p:txBody>
      </p:sp>
      <p:sp>
        <p:nvSpPr>
          <p:cNvPr id="3" name="Subtitle 2"/>
          <p:cNvSpPr>
            <a:spLocks noGrp="1"/>
          </p:cNvSpPr>
          <p:nvPr>
            <p:ph type="subTitle" idx="1"/>
          </p:nvPr>
        </p:nvSpPr>
        <p:spPr>
          <a:xfrm>
            <a:off x="-152400" y="1447800"/>
            <a:ext cx="9067800" cy="5181600"/>
          </a:xfrm>
        </p:spPr>
        <p:txBody>
          <a:bodyPr>
            <a:normAutofit/>
          </a:bodyPr>
          <a:lstStyle/>
          <a:p>
            <a:pPr algn="r" rtl="1"/>
            <a:r>
              <a:rPr lang="fa-IR" dirty="0">
                <a:solidFill>
                  <a:schemeClr val="tx1">
                    <a:lumMod val="95000"/>
                    <a:lumOff val="5000"/>
                  </a:schemeClr>
                </a:solidFill>
                <a:cs typeface="B Zar" panose="00000400000000000000" pitchFamily="2" charset="-78"/>
              </a:rPr>
              <a:t>1- </a:t>
            </a:r>
            <a:r>
              <a:rPr lang="fa-IR" dirty="0"/>
              <a:t> </a:t>
            </a:r>
            <a:r>
              <a:rPr lang="fa-IR" sz="3600" dirty="0">
                <a:solidFill>
                  <a:schemeClr val="tx1">
                    <a:lumMod val="95000"/>
                    <a:lumOff val="5000"/>
                  </a:schemeClr>
                </a:solidFill>
                <a:cs typeface="B Zar" panose="00000400000000000000" pitchFamily="2" charset="-78"/>
              </a:rPr>
              <a:t>تحقيق بنيادي (پايه) </a:t>
            </a:r>
            <a:r>
              <a:rPr lang="fa-IR" dirty="0"/>
              <a:t>(</a:t>
            </a:r>
            <a:r>
              <a:rPr lang="en-US" b="1" dirty="0">
                <a:solidFill>
                  <a:srgbClr val="FF0000"/>
                </a:solidFill>
                <a:latin typeface="Angsana New" panose="02020603050405020304" pitchFamily="18" charset="-34"/>
                <a:cs typeface="Angsana New" panose="02020603050405020304" pitchFamily="18" charset="-34"/>
              </a:rPr>
              <a:t>Basic Research</a:t>
            </a:r>
            <a:r>
              <a:rPr lang="fa-IR" dirty="0"/>
              <a:t>)</a:t>
            </a:r>
            <a:endParaRPr lang="en-US" dirty="0"/>
          </a:p>
          <a:p>
            <a:pPr algn="r" rtl="1"/>
            <a:r>
              <a:rPr lang="fa-IR" sz="3600" dirty="0">
                <a:solidFill>
                  <a:schemeClr val="tx1">
                    <a:lumMod val="95000"/>
                    <a:lumOff val="5000"/>
                  </a:schemeClr>
                </a:solidFill>
                <a:cs typeface="B Zar" panose="00000400000000000000" pitchFamily="2" charset="-78"/>
              </a:rPr>
              <a:t>2-تحقيق كاربردي  </a:t>
            </a:r>
            <a:r>
              <a:rPr lang="fa-IR" dirty="0"/>
              <a:t>(</a:t>
            </a:r>
            <a:r>
              <a:rPr lang="en-US" b="1" dirty="0">
                <a:solidFill>
                  <a:srgbClr val="FF0000"/>
                </a:solidFill>
                <a:latin typeface="Angsana New" panose="02020603050405020304" pitchFamily="18" charset="-34"/>
                <a:cs typeface="Angsana New" panose="02020603050405020304" pitchFamily="18" charset="-34"/>
              </a:rPr>
              <a:t>Applied Research</a:t>
            </a:r>
            <a:r>
              <a:rPr lang="fa-IR" dirty="0"/>
              <a:t>)</a:t>
            </a:r>
          </a:p>
          <a:p>
            <a:pPr algn="r" rtl="1"/>
            <a:r>
              <a:rPr lang="fa-IR" sz="3600" dirty="0">
                <a:solidFill>
                  <a:schemeClr val="tx1">
                    <a:lumMod val="95000"/>
                    <a:lumOff val="5000"/>
                  </a:schemeClr>
                </a:solidFill>
                <a:cs typeface="B Zar" panose="00000400000000000000" pitchFamily="2" charset="-78"/>
              </a:rPr>
              <a:t>3- تحقیق بنیادی </a:t>
            </a:r>
            <a:r>
              <a:rPr lang="fa-IR" sz="1200" dirty="0">
                <a:solidFill>
                  <a:schemeClr val="tx1">
                    <a:lumMod val="95000"/>
                    <a:lumOff val="5000"/>
                  </a:schemeClr>
                </a:solidFill>
                <a:cs typeface="B Zar" panose="00000400000000000000" pitchFamily="2" charset="-78"/>
              </a:rPr>
              <a:t>–</a:t>
            </a:r>
            <a:r>
              <a:rPr lang="fa-IR" sz="3600" dirty="0">
                <a:solidFill>
                  <a:schemeClr val="tx1">
                    <a:lumMod val="95000"/>
                    <a:lumOff val="5000"/>
                  </a:schemeClr>
                </a:solidFill>
                <a:cs typeface="B Zar" panose="00000400000000000000" pitchFamily="2" charset="-78"/>
              </a:rPr>
              <a:t> کاربردی </a:t>
            </a:r>
            <a:r>
              <a:rPr lang="fa-IR" dirty="0">
                <a:solidFill>
                  <a:prstClr val="black">
                    <a:tint val="75000"/>
                  </a:prstClr>
                </a:solidFill>
              </a:rPr>
              <a:t>(</a:t>
            </a:r>
            <a:r>
              <a:rPr lang="en-US" dirty="0">
                <a:solidFill>
                  <a:prstClr val="black">
                    <a:tint val="75000"/>
                  </a:prstClr>
                </a:solidFill>
              </a:rPr>
              <a:t> (</a:t>
            </a:r>
            <a:r>
              <a:rPr lang="en-US" b="1" dirty="0">
                <a:solidFill>
                  <a:srgbClr val="FF0000"/>
                </a:solidFill>
                <a:latin typeface="Angsana New" panose="02020603050405020304" pitchFamily="18" charset="-34"/>
                <a:cs typeface="Angsana New" panose="02020603050405020304" pitchFamily="18" charset="-34"/>
              </a:rPr>
              <a:t>Basic - Applied Research</a:t>
            </a:r>
            <a:endParaRPr lang="en-US" b="1" dirty="0">
              <a:solidFill>
                <a:schemeClr val="tx1">
                  <a:lumMod val="95000"/>
                  <a:lumOff val="5000"/>
                </a:schemeClr>
              </a:solidFill>
              <a:cs typeface="B Zar" panose="00000400000000000000" pitchFamily="2" charset="-78"/>
            </a:endParaRPr>
          </a:p>
          <a:p>
            <a:pPr algn="r" rtl="1"/>
            <a:endParaRPr lang="en-US" dirty="0"/>
          </a:p>
          <a:p>
            <a:pPr algn="r" rtl="1"/>
            <a:endParaRPr lang="en-US" dirty="0"/>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10</a:t>
            </a:fld>
            <a:endParaRPr lang="en-US"/>
          </a:p>
        </p:txBody>
      </p:sp>
    </p:spTree>
    <p:extLst>
      <p:ext uri="{BB962C8B-B14F-4D97-AF65-F5344CB8AC3E}">
        <p14:creationId xmlns:p14="http://schemas.microsoft.com/office/powerpoint/2010/main" val="7350287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تمرین برای فرضیات پژوهش</a:t>
            </a:r>
          </a:p>
        </p:txBody>
      </p:sp>
      <p:sp>
        <p:nvSpPr>
          <p:cNvPr id="3" name="Subtitle 2"/>
          <p:cNvSpPr>
            <a:spLocks noGrp="1"/>
          </p:cNvSpPr>
          <p:nvPr>
            <p:ph type="subTitle" idx="1"/>
          </p:nvPr>
        </p:nvSpPr>
        <p:spPr>
          <a:xfrm>
            <a:off x="381000" y="1600199"/>
            <a:ext cx="8534400" cy="4821071"/>
          </a:xfrm>
        </p:spPr>
        <p:txBody>
          <a:bodyPr>
            <a:noAutofit/>
          </a:bodyPr>
          <a:lstStyle/>
          <a:p>
            <a:pPr lvl="0" algn="r" defTabSz="457200" rtl="1">
              <a:spcBef>
                <a:spcPts val="1000"/>
              </a:spcBef>
              <a:buClr>
                <a:srgbClr val="1E5155">
                  <a:lumMod val="40000"/>
                  <a:lumOff val="60000"/>
                </a:srgbClr>
              </a:buClr>
              <a:buSzPct val="80000"/>
            </a:pPr>
            <a:r>
              <a:rPr lang="fa-IR" sz="2400" dirty="0">
                <a:solidFill>
                  <a:schemeClr val="tx1">
                    <a:lumMod val="95000"/>
                    <a:lumOff val="5000"/>
                  </a:schemeClr>
                </a:solidFill>
                <a:latin typeface="Century Gothic" panose="020B0502020202020204"/>
                <a:ea typeface="+mj-ea"/>
                <a:cs typeface="B Zar" panose="00000400000000000000" pitchFamily="2" charset="-78"/>
              </a:rPr>
              <a:t>برای اهداف ویژه تحلیلی زیر ، فرضیه پژوهش بنویسید(</a:t>
            </a:r>
            <a:r>
              <a:rPr lang="fa-IR" sz="2400" dirty="0">
                <a:solidFill>
                  <a:srgbClr val="0070C0"/>
                </a:solidFill>
                <a:latin typeface="Century Gothic" panose="020B0502020202020204"/>
                <a:ea typeface="+mj-ea"/>
                <a:cs typeface="B Zar" panose="00000400000000000000" pitchFamily="2" charset="-78"/>
              </a:rPr>
              <a:t>فرضیه یک دامنه</a:t>
            </a:r>
            <a:r>
              <a:rPr lang="fa-IR" sz="2400" dirty="0">
                <a:solidFill>
                  <a:schemeClr val="tx1">
                    <a:lumMod val="95000"/>
                    <a:lumOff val="5000"/>
                  </a:schemeClr>
                </a:solidFill>
                <a:latin typeface="Century Gothic" panose="020B0502020202020204"/>
                <a:ea typeface="+mj-ea"/>
                <a:cs typeface="B Zar" panose="00000400000000000000" pitchFamily="2" charset="-78"/>
              </a:rPr>
              <a:t>):</a:t>
            </a:r>
          </a:p>
          <a:p>
            <a:pPr lvl="0" algn="r" defTabSz="457200" rtl="1">
              <a:spcBef>
                <a:spcPts val="1000"/>
              </a:spcBef>
              <a:buClr>
                <a:srgbClr val="1E5155">
                  <a:lumMod val="40000"/>
                  <a:lumOff val="60000"/>
                </a:srgbClr>
              </a:buClr>
              <a:buSzPct val="80000"/>
            </a:pPr>
            <a:r>
              <a:rPr lang="fa-IR" sz="2000" dirty="0">
                <a:solidFill>
                  <a:schemeClr val="tx1">
                    <a:lumMod val="95000"/>
                    <a:lumOff val="5000"/>
                  </a:schemeClr>
                </a:solidFill>
                <a:latin typeface="Century Gothic" panose="020B0502020202020204"/>
                <a:ea typeface="+mj-ea"/>
                <a:cs typeface="B Zar" panose="00000400000000000000" pitchFamily="2" charset="-78"/>
              </a:rPr>
              <a:t>1- </a:t>
            </a:r>
            <a:r>
              <a:rPr lang="ar-SA" sz="2000" dirty="0">
                <a:solidFill>
                  <a:schemeClr val="tx1">
                    <a:lumMod val="95000"/>
                    <a:lumOff val="5000"/>
                  </a:schemeClr>
                </a:solidFill>
                <a:latin typeface="Century Gothic" panose="020B0502020202020204"/>
                <a:ea typeface="+mj-ea"/>
                <a:cs typeface="B Zar" panose="00000400000000000000" pitchFamily="2" charset="-78"/>
              </a:rPr>
              <a:t>تعیین ارتبا ط بین مشاهده مشاجره بین والدین و نمره عزت نفس در دانش آموزان دبیرستانی</a:t>
            </a:r>
            <a:r>
              <a:rPr lang="fa-IR" sz="2000" dirty="0">
                <a:solidFill>
                  <a:schemeClr val="tx1">
                    <a:lumMod val="95000"/>
                    <a:lumOff val="5000"/>
                  </a:schemeClr>
                </a:solidFill>
                <a:latin typeface="Century Gothic" panose="020B0502020202020204"/>
                <a:ea typeface="+mj-ea"/>
                <a:cs typeface="B Zar" panose="00000400000000000000" pitchFamily="2" charset="-78"/>
              </a:rPr>
              <a:t> شهر بندرعباس</a:t>
            </a:r>
          </a:p>
          <a:p>
            <a:pPr lvl="0" algn="r" defTabSz="457200" rtl="1">
              <a:spcBef>
                <a:spcPts val="1000"/>
              </a:spcBef>
              <a:buClr>
                <a:srgbClr val="1E5155">
                  <a:lumMod val="40000"/>
                  <a:lumOff val="60000"/>
                </a:srgbClr>
              </a:buClr>
              <a:buSzPct val="80000"/>
            </a:pPr>
            <a:r>
              <a:rPr lang="fa-IR" sz="2000" dirty="0">
                <a:solidFill>
                  <a:schemeClr val="tx1">
                    <a:lumMod val="95000"/>
                    <a:lumOff val="5000"/>
                  </a:schemeClr>
                </a:solidFill>
                <a:latin typeface="Century Gothic" panose="020B0502020202020204"/>
                <a:ea typeface="+mj-ea"/>
                <a:cs typeface="B Zar" panose="00000400000000000000" pitchFamily="2" charset="-78"/>
              </a:rPr>
              <a:t>2- </a:t>
            </a:r>
            <a:r>
              <a:rPr lang="ar-SA" sz="2000" dirty="0">
                <a:solidFill>
                  <a:schemeClr val="tx1">
                    <a:lumMod val="95000"/>
                    <a:lumOff val="5000"/>
                  </a:schemeClr>
                </a:solidFill>
                <a:latin typeface="Century Gothic" panose="020B0502020202020204"/>
                <a:ea typeface="+mj-ea"/>
                <a:cs typeface="B Zar" panose="00000400000000000000" pitchFamily="2" charset="-78"/>
              </a:rPr>
              <a:t>تعیین ارتبا ط بین مشاهده مشاجره بین والدین و نمره </a:t>
            </a:r>
            <a:r>
              <a:rPr lang="fa-IR" sz="2000" dirty="0">
                <a:solidFill>
                  <a:schemeClr val="tx1">
                    <a:lumMod val="95000"/>
                    <a:lumOff val="5000"/>
                  </a:schemeClr>
                </a:solidFill>
                <a:latin typeface="Century Gothic" panose="020B0502020202020204"/>
                <a:ea typeface="+mj-ea"/>
                <a:cs typeface="B Zar" panose="00000400000000000000" pitchFamily="2" charset="-78"/>
              </a:rPr>
              <a:t>ناامی</a:t>
            </a:r>
            <a:r>
              <a:rPr lang="ar-SA" sz="2000" dirty="0">
                <a:solidFill>
                  <a:schemeClr val="tx1">
                    <a:lumMod val="95000"/>
                    <a:lumOff val="5000"/>
                  </a:schemeClr>
                </a:solidFill>
                <a:latin typeface="Century Gothic" panose="020B0502020202020204"/>
                <a:ea typeface="+mj-ea"/>
                <a:cs typeface="B Zar" panose="00000400000000000000" pitchFamily="2" charset="-78"/>
              </a:rPr>
              <a:t>د</a:t>
            </a:r>
            <a:r>
              <a:rPr lang="fa-IR" sz="2000" dirty="0">
                <a:solidFill>
                  <a:schemeClr val="tx1">
                    <a:lumMod val="95000"/>
                    <a:lumOff val="5000"/>
                  </a:schemeClr>
                </a:solidFill>
                <a:latin typeface="Century Gothic" panose="020B0502020202020204"/>
                <a:ea typeface="+mj-ea"/>
                <a:cs typeface="B Zar" panose="00000400000000000000" pitchFamily="2" charset="-78"/>
              </a:rPr>
              <a:t>ی د</a:t>
            </a:r>
            <a:r>
              <a:rPr lang="ar-SA" sz="2000" dirty="0">
                <a:solidFill>
                  <a:schemeClr val="tx1">
                    <a:lumMod val="95000"/>
                    <a:lumOff val="5000"/>
                  </a:schemeClr>
                </a:solidFill>
                <a:latin typeface="Century Gothic" panose="020B0502020202020204"/>
                <a:ea typeface="+mj-ea"/>
                <a:cs typeface="B Zar" panose="00000400000000000000" pitchFamily="2" charset="-78"/>
              </a:rPr>
              <a:t>ر دانش آموزان دبیرستانی</a:t>
            </a:r>
            <a:r>
              <a:rPr lang="fa-IR" sz="2000" dirty="0">
                <a:solidFill>
                  <a:schemeClr val="tx1">
                    <a:lumMod val="95000"/>
                    <a:lumOff val="5000"/>
                  </a:schemeClr>
                </a:solidFill>
                <a:latin typeface="Century Gothic" panose="020B0502020202020204"/>
                <a:ea typeface="+mj-ea"/>
                <a:cs typeface="B Zar" panose="00000400000000000000" pitchFamily="2" charset="-78"/>
              </a:rPr>
              <a:t> شهر بندرعباس</a:t>
            </a:r>
          </a:p>
          <a:p>
            <a:pPr lvl="0" algn="r" defTabSz="457200" rtl="1">
              <a:spcBef>
                <a:spcPts val="1000"/>
              </a:spcBef>
              <a:buClr>
                <a:srgbClr val="1E5155">
                  <a:lumMod val="40000"/>
                  <a:lumOff val="60000"/>
                </a:srgbClr>
              </a:buClr>
              <a:buSzPct val="80000"/>
            </a:pPr>
            <a:r>
              <a:rPr lang="fa-IR" sz="2000" dirty="0">
                <a:solidFill>
                  <a:schemeClr val="tx1">
                    <a:lumMod val="95000"/>
                    <a:lumOff val="5000"/>
                  </a:schemeClr>
                </a:solidFill>
                <a:latin typeface="Century Gothic" panose="020B0502020202020204"/>
                <a:ea typeface="+mj-ea"/>
                <a:cs typeface="B Zar" panose="00000400000000000000" pitchFamily="2" charset="-78"/>
              </a:rPr>
              <a:t>3- </a:t>
            </a:r>
            <a:r>
              <a:rPr lang="ar-SA" sz="2000" dirty="0">
                <a:solidFill>
                  <a:schemeClr val="tx1">
                    <a:lumMod val="95000"/>
                    <a:lumOff val="5000"/>
                  </a:schemeClr>
                </a:solidFill>
                <a:latin typeface="Century Gothic" panose="020B0502020202020204"/>
                <a:ea typeface="+mj-ea"/>
                <a:cs typeface="B Zar" panose="00000400000000000000" pitchFamily="2" charset="-78"/>
              </a:rPr>
              <a:t>تعیین ارتبا ط بین مشاهده مشاجره بین والدین و نمره </a:t>
            </a:r>
            <a:r>
              <a:rPr lang="fa-IR" sz="2000" dirty="0">
                <a:solidFill>
                  <a:schemeClr val="tx1">
                    <a:lumMod val="95000"/>
                    <a:lumOff val="5000"/>
                  </a:schemeClr>
                </a:solidFill>
                <a:latin typeface="Century Gothic" panose="020B0502020202020204"/>
                <a:ea typeface="+mj-ea"/>
                <a:cs typeface="B Zar" panose="00000400000000000000" pitchFamily="2" charset="-78"/>
              </a:rPr>
              <a:t>اضطراب </a:t>
            </a:r>
            <a:r>
              <a:rPr lang="ar-SA" sz="2000" dirty="0">
                <a:solidFill>
                  <a:schemeClr val="tx1">
                    <a:lumMod val="95000"/>
                    <a:lumOff val="5000"/>
                  </a:schemeClr>
                </a:solidFill>
                <a:latin typeface="Century Gothic" panose="020B0502020202020204"/>
                <a:ea typeface="+mj-ea"/>
                <a:cs typeface="B Zar" panose="00000400000000000000" pitchFamily="2" charset="-78"/>
              </a:rPr>
              <a:t>در دانش آموزان دبیرستانی</a:t>
            </a:r>
            <a:r>
              <a:rPr lang="fa-IR" sz="2000" dirty="0">
                <a:solidFill>
                  <a:schemeClr val="tx1">
                    <a:lumMod val="95000"/>
                    <a:lumOff val="5000"/>
                  </a:schemeClr>
                </a:solidFill>
                <a:latin typeface="Century Gothic" panose="020B0502020202020204"/>
                <a:ea typeface="+mj-ea"/>
                <a:cs typeface="B Zar" panose="00000400000000000000" pitchFamily="2" charset="-78"/>
              </a:rPr>
              <a:t> شهر بندرعباس</a:t>
            </a:r>
          </a:p>
          <a:p>
            <a:pPr lvl="0" algn="r" defTabSz="457200" rtl="1">
              <a:spcBef>
                <a:spcPts val="1000"/>
              </a:spcBef>
              <a:buClr>
                <a:srgbClr val="1E5155">
                  <a:lumMod val="40000"/>
                  <a:lumOff val="60000"/>
                </a:srgbClr>
              </a:buClr>
              <a:buSzPct val="80000"/>
            </a:pPr>
            <a:endParaRPr lang="en-US" sz="800" dirty="0">
              <a:solidFill>
                <a:schemeClr val="tx1">
                  <a:lumMod val="95000"/>
                  <a:lumOff val="5000"/>
                </a:schemeClr>
              </a:solidFill>
              <a:latin typeface="Century Gothic" panose="020B0502020202020204"/>
              <a:ea typeface="+mj-ea"/>
              <a:cs typeface="+mj-cs"/>
            </a:endParaRPr>
          </a:p>
          <a:p>
            <a:pPr algn="r" rtl="1"/>
            <a:endParaRPr lang="fa-IR" sz="500" dirty="0">
              <a:solidFill>
                <a:schemeClr val="tx1">
                  <a:lumMod val="95000"/>
                  <a:lumOff val="5000"/>
                </a:schemeClr>
              </a:solidFill>
              <a:latin typeface="Century Gothic" panose="020B0502020202020204"/>
              <a:ea typeface="+mj-ea"/>
              <a:cs typeface="B Zar" panose="00000400000000000000" pitchFamily="2" charset="-78"/>
            </a:endParaRPr>
          </a:p>
          <a:p>
            <a:pPr rtl="1"/>
            <a:r>
              <a:rPr lang="fa-IR" sz="2400" dirty="0">
                <a:solidFill>
                  <a:srgbClr val="FF0000"/>
                </a:solidFill>
                <a:latin typeface="Century Gothic" panose="020B0502020202020204"/>
                <a:ea typeface="+mj-ea"/>
                <a:cs typeface="B Zar" panose="00000400000000000000" pitchFamily="2" charset="-78"/>
              </a:rPr>
              <a:t>برای </a:t>
            </a:r>
            <a:r>
              <a:rPr lang="ar-SA" sz="2400" dirty="0">
                <a:solidFill>
                  <a:srgbClr val="FF0000"/>
                </a:solidFill>
                <a:latin typeface="Century Gothic" panose="020B0502020202020204"/>
                <a:ea typeface="+mj-ea"/>
                <a:cs typeface="B Zar" panose="00000400000000000000" pitchFamily="2" charset="-78"/>
              </a:rPr>
              <a:t>هر يك از اهداف اختصاصي </a:t>
            </a:r>
            <a:r>
              <a:rPr lang="fa-IR" sz="2400" u="sng" dirty="0">
                <a:solidFill>
                  <a:srgbClr val="FF0000"/>
                </a:solidFill>
                <a:latin typeface="Century Gothic" panose="020B0502020202020204"/>
                <a:ea typeface="+mj-ea"/>
                <a:cs typeface="B Zar" panose="00000400000000000000" pitchFamily="2" charset="-78"/>
              </a:rPr>
              <a:t>تحلیلی، بایستی </a:t>
            </a:r>
            <a:r>
              <a:rPr lang="ar-SA" sz="2400" u="sng" dirty="0">
                <a:solidFill>
                  <a:srgbClr val="FF0000"/>
                </a:solidFill>
                <a:latin typeface="Century Gothic" panose="020B0502020202020204"/>
                <a:ea typeface="+mj-ea"/>
                <a:cs typeface="B Zar" panose="00000400000000000000" pitchFamily="2" charset="-78"/>
              </a:rPr>
              <a:t> </a:t>
            </a:r>
            <a:r>
              <a:rPr lang="ar-SA" sz="2400" dirty="0">
                <a:solidFill>
                  <a:srgbClr val="FF0000"/>
                </a:solidFill>
                <a:latin typeface="Century Gothic" panose="020B0502020202020204"/>
                <a:ea typeface="+mj-ea"/>
                <a:cs typeface="B Zar" panose="00000400000000000000" pitchFamily="2" charset="-78"/>
              </a:rPr>
              <a:t>يك </a:t>
            </a:r>
            <a:r>
              <a:rPr lang="fa-IR" sz="2400" dirty="0">
                <a:solidFill>
                  <a:srgbClr val="FF0000"/>
                </a:solidFill>
                <a:latin typeface="Century Gothic" panose="020B0502020202020204"/>
                <a:ea typeface="+mj-ea"/>
                <a:cs typeface="B Zar" panose="00000400000000000000" pitchFamily="2" charset="-78"/>
              </a:rPr>
              <a:t>فرضیه</a:t>
            </a:r>
            <a:r>
              <a:rPr lang="ar-SA" sz="2400" dirty="0">
                <a:solidFill>
                  <a:srgbClr val="FF0000"/>
                </a:solidFill>
                <a:latin typeface="Century Gothic" panose="020B0502020202020204"/>
                <a:ea typeface="+mj-ea"/>
                <a:cs typeface="B Zar" panose="00000400000000000000" pitchFamily="2" charset="-78"/>
              </a:rPr>
              <a:t> </a:t>
            </a:r>
            <a:r>
              <a:rPr lang="fa-IR" sz="2400" dirty="0">
                <a:solidFill>
                  <a:srgbClr val="FF0000"/>
                </a:solidFill>
                <a:latin typeface="Century Gothic" panose="020B0502020202020204"/>
                <a:ea typeface="+mj-ea"/>
                <a:cs typeface="B Zar" panose="00000400000000000000" pitchFamily="2" charset="-78"/>
              </a:rPr>
              <a:t>نوشته شود.</a:t>
            </a:r>
          </a:p>
          <a:p>
            <a:pPr rtl="1"/>
            <a:endParaRPr lang="fa-IR" sz="800" dirty="0">
              <a:solidFill>
                <a:srgbClr val="FF0000"/>
              </a:solidFill>
              <a:latin typeface="Century Gothic" panose="020B0502020202020204"/>
              <a:ea typeface="+mj-ea"/>
              <a:cs typeface="B Zar" panose="00000400000000000000" pitchFamily="2" charset="-78"/>
            </a:endParaRPr>
          </a:p>
          <a:p>
            <a:pPr rtl="1"/>
            <a:endParaRPr lang="fa-IR" sz="500" dirty="0">
              <a:solidFill>
                <a:schemeClr val="tx1">
                  <a:lumMod val="95000"/>
                  <a:lumOff val="5000"/>
                </a:schemeClr>
              </a:solidFill>
              <a:cs typeface="B Zar" panose="00000400000000000000" pitchFamily="2" charset="-78"/>
            </a:endParaRPr>
          </a:p>
          <a:p>
            <a:pPr algn="justLow" rtl="1"/>
            <a:r>
              <a:rPr lang="fa-IR" sz="2200" dirty="0">
                <a:solidFill>
                  <a:schemeClr val="tx1">
                    <a:lumMod val="95000"/>
                    <a:lumOff val="5000"/>
                  </a:schemeClr>
                </a:solidFill>
                <a:cs typeface="B Zar" panose="00000400000000000000" pitchFamily="2" charset="-78"/>
              </a:rPr>
              <a:t>1- مشاهده مشاجره والدین </a:t>
            </a:r>
            <a:r>
              <a:rPr lang="fa-IR" sz="2200" dirty="0">
                <a:solidFill>
                  <a:srgbClr val="FF0000"/>
                </a:solidFill>
                <a:cs typeface="B Zar" panose="00000400000000000000" pitchFamily="2" charset="-78"/>
              </a:rPr>
              <a:t>سبب کاهش  </a:t>
            </a:r>
            <a:r>
              <a:rPr lang="fa-IR" sz="2200" dirty="0">
                <a:solidFill>
                  <a:schemeClr val="tx1">
                    <a:lumMod val="95000"/>
                    <a:lumOff val="5000"/>
                  </a:schemeClr>
                </a:solidFill>
                <a:cs typeface="B Zar" panose="00000400000000000000" pitchFamily="2" charset="-78"/>
              </a:rPr>
              <a:t>میانگین نمره عزت  نفس در دانش آموزان دبیرستانی می شود.</a:t>
            </a:r>
          </a:p>
          <a:p>
            <a:pPr algn="justLow" rtl="1"/>
            <a:r>
              <a:rPr lang="fa-IR" sz="2200" dirty="0">
                <a:solidFill>
                  <a:schemeClr val="tx1">
                    <a:lumMod val="95000"/>
                    <a:lumOff val="5000"/>
                  </a:schemeClr>
                </a:solidFill>
                <a:cs typeface="B Zar" panose="00000400000000000000" pitchFamily="2" charset="-78"/>
              </a:rPr>
              <a:t>2- مشاهده مشاجره والدین </a:t>
            </a:r>
            <a:r>
              <a:rPr lang="fa-IR" sz="2200" dirty="0">
                <a:solidFill>
                  <a:srgbClr val="FF0000"/>
                </a:solidFill>
                <a:cs typeface="B Zar" panose="00000400000000000000" pitchFamily="2" charset="-78"/>
              </a:rPr>
              <a:t>سبب کاهش </a:t>
            </a:r>
            <a:r>
              <a:rPr lang="fa-IR" sz="2200" dirty="0">
                <a:solidFill>
                  <a:schemeClr val="tx1">
                    <a:lumMod val="95000"/>
                    <a:lumOff val="5000"/>
                  </a:schemeClr>
                </a:solidFill>
                <a:cs typeface="B Zar" panose="00000400000000000000" pitchFamily="2" charset="-78"/>
              </a:rPr>
              <a:t>میانگین نمره ناامیدی در دانش اموزان دبیرستانی  می شود.</a:t>
            </a:r>
          </a:p>
          <a:p>
            <a:pPr algn="justLow" rtl="1"/>
            <a:r>
              <a:rPr lang="fa-IR" sz="2200" dirty="0">
                <a:solidFill>
                  <a:schemeClr val="tx1">
                    <a:lumMod val="95000"/>
                    <a:lumOff val="5000"/>
                  </a:schemeClr>
                </a:solidFill>
                <a:cs typeface="B Zar" panose="00000400000000000000" pitchFamily="2" charset="-78"/>
              </a:rPr>
              <a:t>3- مشاهده مشاجره والدین </a:t>
            </a:r>
            <a:r>
              <a:rPr lang="fa-IR" sz="2200" dirty="0">
                <a:solidFill>
                  <a:srgbClr val="FF0000"/>
                </a:solidFill>
                <a:cs typeface="B Zar" panose="00000400000000000000" pitchFamily="2" charset="-78"/>
              </a:rPr>
              <a:t>سبب افزایش  </a:t>
            </a:r>
            <a:r>
              <a:rPr lang="fa-IR" sz="2200" dirty="0">
                <a:solidFill>
                  <a:schemeClr val="tx1">
                    <a:lumMod val="95000"/>
                    <a:lumOff val="5000"/>
                  </a:schemeClr>
                </a:solidFill>
                <a:cs typeface="B Zar" panose="00000400000000000000" pitchFamily="2" charset="-78"/>
              </a:rPr>
              <a:t>میانگین نمره اضطراب  در دانش آموزان ارتباط می شود</a:t>
            </a:r>
            <a:r>
              <a:rPr lang="fa-IR" sz="2400" dirty="0">
                <a:solidFill>
                  <a:schemeClr val="tx1">
                    <a:lumMod val="95000"/>
                    <a:lumOff val="5000"/>
                  </a:schemeClr>
                </a:solidFill>
                <a:cs typeface="B Zar" panose="00000400000000000000" pitchFamily="2" charset="-78"/>
              </a:rPr>
              <a:t>.</a:t>
            </a:r>
          </a:p>
          <a:p>
            <a:pPr algn="justLow" rtl="1"/>
            <a:endParaRPr lang="en-US" sz="24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0321370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چند نکته مهم در خصوص نحوه نوشتن فرضیات</a:t>
            </a:r>
          </a:p>
        </p:txBody>
      </p:sp>
      <p:sp>
        <p:nvSpPr>
          <p:cNvPr id="3" name="Subtitle 2"/>
          <p:cNvSpPr>
            <a:spLocks noGrp="1"/>
          </p:cNvSpPr>
          <p:nvPr>
            <p:ph type="subTitle" idx="1"/>
          </p:nvPr>
        </p:nvSpPr>
        <p:spPr>
          <a:xfrm>
            <a:off x="381000" y="1239671"/>
            <a:ext cx="8534400" cy="5181600"/>
          </a:xfrm>
        </p:spPr>
        <p:txBody>
          <a:bodyPr>
            <a:noAutofit/>
          </a:bodyPr>
          <a:lstStyle/>
          <a:p>
            <a:pPr marL="457200" indent="-457200" algn="justLow" rtl="1">
              <a:buFont typeface="Wingdings" panose="05000000000000000000" pitchFamily="2" charset="2"/>
              <a:buChar char="ü"/>
            </a:pPr>
            <a:r>
              <a:rPr lang="fa-IR" sz="2800" dirty="0">
                <a:solidFill>
                  <a:schemeClr val="tx1">
                    <a:lumMod val="95000"/>
                    <a:lumOff val="5000"/>
                  </a:schemeClr>
                </a:solidFill>
                <a:cs typeface="B Zar" panose="00000400000000000000" pitchFamily="2" charset="-78"/>
              </a:rPr>
              <a:t>براي نوشتن فرضيات پژوهش فقط و فقط از فرضيه </a:t>
            </a:r>
            <a:r>
              <a:rPr lang="en-US" sz="3600" dirty="0">
                <a:solidFill>
                  <a:schemeClr val="tx1">
                    <a:lumMod val="95000"/>
                    <a:lumOff val="5000"/>
                  </a:schemeClr>
                </a:solidFill>
                <a:latin typeface="Angsana New" panose="02020603050405020304" pitchFamily="18" charset="-34"/>
                <a:cs typeface="Angsana New" panose="02020603050405020304" pitchFamily="18" charset="-34"/>
              </a:rPr>
              <a:t>H1</a:t>
            </a:r>
            <a:r>
              <a:rPr lang="fa-IR" sz="2800" dirty="0">
                <a:solidFill>
                  <a:schemeClr val="tx1">
                    <a:lumMod val="95000"/>
                    <a:lumOff val="5000"/>
                  </a:schemeClr>
                </a:solidFill>
                <a:cs typeface="B Zar" panose="00000400000000000000" pitchFamily="2" charset="-78"/>
              </a:rPr>
              <a:t> مي‌توان استفاده کرد. </a:t>
            </a:r>
          </a:p>
          <a:p>
            <a:pPr marL="457200" indent="-457200" algn="justLow" rtl="1">
              <a:buFont typeface="Wingdings" panose="05000000000000000000" pitchFamily="2" charset="2"/>
              <a:buChar char="ü"/>
            </a:pPr>
            <a:r>
              <a:rPr lang="fa-IR" sz="2800" dirty="0">
                <a:solidFill>
                  <a:schemeClr val="tx1">
                    <a:lumMod val="95000"/>
                    <a:lumOff val="5000"/>
                  </a:schemeClr>
                </a:solidFill>
                <a:cs typeface="B Zar" panose="00000400000000000000" pitchFamily="2" charset="-78"/>
              </a:rPr>
              <a:t>اگر پيشينه تحقيق در مورد موضوع نداريم        </a:t>
            </a:r>
            <a:r>
              <a:rPr lang="fa-IR" sz="2800" dirty="0">
                <a:solidFill>
                  <a:srgbClr val="FF0000"/>
                </a:solidFill>
                <a:cs typeface="B Zar" panose="00000400000000000000" pitchFamily="2" charset="-78"/>
              </a:rPr>
              <a:t>فرضيه دو دامنه</a:t>
            </a:r>
          </a:p>
          <a:p>
            <a:pPr marL="457200" indent="-457200" algn="justLow" rtl="1">
              <a:buFont typeface="Wingdings" panose="05000000000000000000" pitchFamily="2" charset="2"/>
              <a:buChar char="ü"/>
            </a:pPr>
            <a:r>
              <a:rPr lang="fa-IR" sz="2800" dirty="0">
                <a:solidFill>
                  <a:schemeClr val="tx1">
                    <a:lumMod val="95000"/>
                    <a:lumOff val="5000"/>
                  </a:schemeClr>
                </a:solidFill>
                <a:cs typeface="B Zar" panose="00000400000000000000" pitchFamily="2" charset="-78"/>
              </a:rPr>
              <a:t> اگر پيشينه تحقيق در مورد موضوع داريم        </a:t>
            </a:r>
            <a:r>
              <a:rPr lang="fa-IR" sz="2800" dirty="0">
                <a:solidFill>
                  <a:srgbClr val="FF0000"/>
                </a:solidFill>
                <a:cs typeface="B Zar" panose="00000400000000000000" pitchFamily="2" charset="-78"/>
              </a:rPr>
              <a:t>فرضيه دو يا يک دامنه</a:t>
            </a:r>
          </a:p>
          <a:p>
            <a:pPr marL="457200" indent="-457200" algn="justLow" rtl="1">
              <a:buFont typeface="Wingdings" panose="05000000000000000000" pitchFamily="2" charset="2"/>
              <a:buChar char="ü"/>
            </a:pPr>
            <a:r>
              <a:rPr lang="en-US" sz="2800" dirty="0">
                <a:solidFill>
                  <a:schemeClr val="tx1">
                    <a:lumMod val="95000"/>
                    <a:lumOff val="5000"/>
                  </a:schemeClr>
                </a:solidFill>
                <a:cs typeface="B Zar" panose="00000400000000000000" pitchFamily="2" charset="-78"/>
              </a:rPr>
              <a:t> </a:t>
            </a:r>
            <a:r>
              <a:rPr lang="fa-IR" sz="2800" dirty="0">
                <a:solidFill>
                  <a:schemeClr val="tx1">
                    <a:lumMod val="95000"/>
                    <a:lumOff val="5000"/>
                  </a:schemeClr>
                </a:solidFill>
                <a:cs typeface="B Zar" panose="00000400000000000000" pitchFamily="2" charset="-78"/>
              </a:rPr>
              <a:t>کلمه </a:t>
            </a:r>
            <a:r>
              <a:rPr lang="fa-IR" sz="2800" dirty="0">
                <a:solidFill>
                  <a:srgbClr val="FF0000"/>
                </a:solidFill>
                <a:cs typeface="B Zar" panose="00000400000000000000" pitchFamily="2" charset="-78"/>
              </a:rPr>
              <a:t>اثر</a:t>
            </a:r>
            <a:r>
              <a:rPr lang="fa-IR" sz="2800" dirty="0">
                <a:solidFill>
                  <a:schemeClr val="tx1">
                    <a:lumMod val="95000"/>
                    <a:lumOff val="5000"/>
                  </a:schemeClr>
                </a:solidFill>
                <a:cs typeface="B Zar" panose="00000400000000000000" pitchFamily="2" charset="-78"/>
              </a:rPr>
              <a:t> فقط در تحقيقات تجربی یا مداخله‌ای (</a:t>
            </a:r>
            <a:r>
              <a:rPr lang="en-US" sz="2800" dirty="0">
                <a:solidFill>
                  <a:schemeClr val="tx1">
                    <a:lumMod val="95000"/>
                    <a:lumOff val="5000"/>
                  </a:schemeClr>
                </a:solidFill>
                <a:cs typeface="B Zar" panose="00000400000000000000" pitchFamily="2" charset="-78"/>
              </a:rPr>
              <a:t> </a:t>
            </a:r>
            <a:r>
              <a:rPr lang="en-US" sz="1400" dirty="0">
                <a:solidFill>
                  <a:schemeClr val="tx1">
                    <a:lumMod val="95000"/>
                    <a:lumOff val="5000"/>
                  </a:schemeClr>
                </a:solidFill>
                <a:latin typeface="Angsana New" panose="02020603050405020304" pitchFamily="18" charset="-34"/>
                <a:cs typeface="Angsana New" panose="02020603050405020304" pitchFamily="18" charset="-34"/>
              </a:rPr>
              <a:t>Experimental</a:t>
            </a:r>
            <a:r>
              <a:rPr lang="fa-IR" sz="2800" dirty="0">
                <a:solidFill>
                  <a:schemeClr val="tx1">
                    <a:lumMod val="95000"/>
                    <a:lumOff val="5000"/>
                  </a:schemeClr>
                </a:solidFill>
                <a:cs typeface="B Zar" panose="00000400000000000000" pitchFamily="2" charset="-78"/>
              </a:rPr>
              <a:t>)نوشته مي‌شود</a:t>
            </a:r>
          </a:p>
          <a:p>
            <a:pPr marL="457200" indent="-457200" algn="justLow" rtl="1">
              <a:buFont typeface="Wingdings" panose="05000000000000000000" pitchFamily="2" charset="2"/>
              <a:buChar char="ü"/>
            </a:pPr>
            <a:r>
              <a:rPr lang="fa-IR" sz="2800" dirty="0">
                <a:solidFill>
                  <a:schemeClr val="tx1">
                    <a:lumMod val="95000"/>
                    <a:lumOff val="5000"/>
                  </a:schemeClr>
                </a:solidFill>
                <a:cs typeface="B Zar" panose="00000400000000000000" pitchFamily="2" charset="-78"/>
              </a:rPr>
              <a:t>برای نوشتن فرضیات </a:t>
            </a:r>
            <a:r>
              <a:rPr lang="fa-IR" sz="2800" dirty="0">
                <a:solidFill>
                  <a:srgbClr val="00B050"/>
                </a:solidFill>
                <a:cs typeface="B Zar" panose="00000400000000000000" pitchFamily="2" charset="-78"/>
              </a:rPr>
              <a:t>اول</a:t>
            </a:r>
            <a:r>
              <a:rPr lang="fa-IR" sz="2800" dirty="0">
                <a:solidFill>
                  <a:schemeClr val="tx1">
                    <a:lumMod val="95000"/>
                    <a:lumOff val="5000"/>
                  </a:schemeClr>
                </a:solidFill>
                <a:cs typeface="B Zar" panose="00000400000000000000" pitchFamily="2" charset="-78"/>
              </a:rPr>
              <a:t> </a:t>
            </a:r>
            <a:r>
              <a:rPr lang="fa-IR" sz="2800" dirty="0">
                <a:solidFill>
                  <a:srgbClr val="FF0000"/>
                </a:solidFill>
                <a:cs typeface="B Zar" panose="00000400000000000000" pitchFamily="2" charset="-78"/>
              </a:rPr>
              <a:t>متغییر مستقل </a:t>
            </a:r>
            <a:r>
              <a:rPr lang="fa-IR" sz="2800" dirty="0">
                <a:solidFill>
                  <a:schemeClr val="tx1">
                    <a:lumMod val="95000"/>
                    <a:lumOff val="5000"/>
                  </a:schemeClr>
                </a:solidFill>
                <a:cs typeface="B Zar" panose="00000400000000000000" pitchFamily="2" charset="-78"/>
              </a:rPr>
              <a:t>و </a:t>
            </a:r>
            <a:r>
              <a:rPr lang="fa-IR" sz="2800" dirty="0">
                <a:solidFill>
                  <a:srgbClr val="00B050"/>
                </a:solidFill>
                <a:cs typeface="B Zar" panose="00000400000000000000" pitchFamily="2" charset="-78"/>
              </a:rPr>
              <a:t>سپس</a:t>
            </a:r>
            <a:r>
              <a:rPr lang="fa-IR" sz="2800" dirty="0">
                <a:solidFill>
                  <a:schemeClr val="tx1">
                    <a:lumMod val="95000"/>
                    <a:lumOff val="5000"/>
                  </a:schemeClr>
                </a:solidFill>
                <a:cs typeface="B Zar" panose="00000400000000000000" pitchFamily="2" charset="-78"/>
              </a:rPr>
              <a:t> </a:t>
            </a:r>
            <a:r>
              <a:rPr lang="fa-IR" sz="2800" dirty="0">
                <a:solidFill>
                  <a:srgbClr val="FF0000"/>
                </a:solidFill>
                <a:cs typeface="B Zar" panose="00000400000000000000" pitchFamily="2" charset="-78"/>
              </a:rPr>
              <a:t>متغیر وابسته </a:t>
            </a:r>
            <a:r>
              <a:rPr lang="fa-IR" sz="2800" dirty="0">
                <a:solidFill>
                  <a:schemeClr val="tx1">
                    <a:lumMod val="95000"/>
                    <a:lumOff val="5000"/>
                  </a:schemeClr>
                </a:solidFill>
                <a:cs typeface="B Zar" panose="00000400000000000000" pitchFamily="2" charset="-78"/>
              </a:rPr>
              <a:t>را می نویسم ، اگر متغییر وابسته کمی بود می شود آنرا اول نوشت.</a:t>
            </a:r>
          </a:p>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Line 4"/>
          <p:cNvSpPr>
            <a:spLocks noChangeShapeType="1"/>
          </p:cNvSpPr>
          <p:nvPr/>
        </p:nvSpPr>
        <p:spPr bwMode="auto">
          <a:xfrm flipH="1">
            <a:off x="3602037" y="2133600"/>
            <a:ext cx="360363" cy="0"/>
          </a:xfrm>
          <a:prstGeom prst="line">
            <a:avLst/>
          </a:prstGeom>
          <a:noFill/>
          <a:ln w="41275">
            <a:solidFill>
              <a:srgbClr val="FF0000"/>
            </a:solidFill>
            <a:round/>
            <a:headEnd/>
            <a:tailEnd type="triangle" w="med" len="med"/>
          </a:ln>
          <a:effectLst/>
        </p:spPr>
        <p:txBody>
          <a:bodyPr/>
          <a:lstStyle/>
          <a:p>
            <a:pPr algn="r" rtl="1" fontAlgn="auto">
              <a:spcBef>
                <a:spcPts val="0"/>
              </a:spcBef>
              <a:spcAft>
                <a:spcPts val="0"/>
              </a:spcAft>
              <a:defRPr/>
            </a:pPr>
            <a:endParaRPr lang="fa-IR">
              <a:solidFill>
                <a:prstClr val="black"/>
              </a:solidFill>
              <a:latin typeface="Calibri" panose="020F0502020204030204"/>
              <a:cs typeface="Arial" panose="020B0604020202020204" pitchFamily="34" charset="0"/>
            </a:endParaRPr>
          </a:p>
        </p:txBody>
      </p:sp>
      <p:sp>
        <p:nvSpPr>
          <p:cNvPr id="6" name="Line 4"/>
          <p:cNvSpPr>
            <a:spLocks noChangeShapeType="1"/>
          </p:cNvSpPr>
          <p:nvPr/>
        </p:nvSpPr>
        <p:spPr bwMode="auto">
          <a:xfrm flipH="1">
            <a:off x="3666699" y="2667000"/>
            <a:ext cx="360363" cy="0"/>
          </a:xfrm>
          <a:prstGeom prst="line">
            <a:avLst/>
          </a:prstGeom>
          <a:noFill/>
          <a:ln w="41275">
            <a:solidFill>
              <a:srgbClr val="FF0000"/>
            </a:solidFill>
            <a:round/>
            <a:headEnd/>
            <a:tailEnd type="triangle" w="med" len="med"/>
          </a:ln>
          <a:effectLst/>
        </p:spPr>
        <p:txBody>
          <a:bodyPr/>
          <a:lstStyle/>
          <a:p>
            <a:pPr algn="r" rtl="1" fontAlgn="auto">
              <a:spcBef>
                <a:spcPts val="0"/>
              </a:spcBef>
              <a:spcAft>
                <a:spcPts val="0"/>
              </a:spcAft>
              <a:defRPr/>
            </a:pPr>
            <a:endParaRPr lang="fa-IR">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27384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1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plus(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normAutofit fontScale="90000"/>
          </a:bodyPr>
          <a:lstStyle/>
          <a:p>
            <a:pPr rtl="1"/>
            <a:r>
              <a:rPr lang="fa-IR" dirty="0">
                <a:latin typeface="Angsana New" panose="02020603050405020304" pitchFamily="18" charset="-34"/>
                <a:cs typeface="B Zar" panose="00000400000000000000" pitchFamily="2" charset="-78"/>
              </a:rPr>
              <a:t>متغییرها </a:t>
            </a:r>
            <a:r>
              <a:rPr lang="en-US" sz="5400" dirty="0">
                <a:latin typeface="Angsana New" panose="02020603050405020304" pitchFamily="18" charset="-34"/>
                <a:cs typeface="Angsana New" panose="02020603050405020304" pitchFamily="18" charset="-34"/>
              </a:rPr>
              <a:t>Variables</a:t>
            </a:r>
            <a:endParaRPr lang="fa-IR" sz="5400" dirty="0">
              <a:latin typeface="Angsana New" panose="02020603050405020304" pitchFamily="18" charset="-34"/>
              <a:cs typeface="B Zar" panose="00000400000000000000" pitchFamily="2" charset="-78"/>
            </a:endParaRPr>
          </a:p>
        </p:txBody>
      </p:sp>
      <p:sp>
        <p:nvSpPr>
          <p:cNvPr id="3" name="Subtitle 2"/>
          <p:cNvSpPr>
            <a:spLocks noGrp="1"/>
          </p:cNvSpPr>
          <p:nvPr>
            <p:ph type="subTitle" idx="1"/>
          </p:nvPr>
        </p:nvSpPr>
        <p:spPr>
          <a:xfrm>
            <a:off x="381000" y="1239671"/>
            <a:ext cx="8382000" cy="5181600"/>
          </a:xfrm>
        </p:spPr>
        <p:txBody>
          <a:bodyPr>
            <a:noAutofit/>
          </a:bodyPr>
          <a:lstStyle/>
          <a:p>
            <a:pPr algn="justLow" rtl="1"/>
            <a:r>
              <a:rPr lang="fa-IR" sz="2800" dirty="0">
                <a:solidFill>
                  <a:schemeClr val="bg2">
                    <a:lumMod val="10000"/>
                  </a:schemeClr>
                </a:solidFill>
                <a:cs typeface="B Zar" panose="00000400000000000000" pitchFamily="2" charset="-78"/>
              </a:rPr>
              <a:t>تعریف متغییر :</a:t>
            </a:r>
          </a:p>
          <a:p>
            <a:pPr marL="457200" lvl="0" indent="-457200" algn="r" defTabSz="457200" rtl="1">
              <a:spcBef>
                <a:spcPts val="1000"/>
              </a:spcBef>
              <a:buClr>
                <a:srgbClr val="FF0000"/>
              </a:buClr>
              <a:buSzPct val="80000"/>
              <a:buFont typeface="Wingdings" panose="05000000000000000000" pitchFamily="2" charset="2"/>
              <a:buChar char="ü"/>
              <a:defRPr/>
            </a:pPr>
            <a:r>
              <a:rPr lang="fa-IR" sz="3000" dirty="0">
                <a:solidFill>
                  <a:schemeClr val="bg2">
                    <a:lumMod val="10000"/>
                  </a:schemeClr>
                </a:solidFill>
                <a:latin typeface="Century Gothic" panose="020B0502020202020204"/>
                <a:ea typeface="+mj-ea"/>
                <a:cs typeface="B Zar" panose="00000400000000000000" pitchFamily="2" charset="-78"/>
              </a:rPr>
              <a:t>ویژگی هایی که از فردی به فرد دیگرتغییر می کند. </a:t>
            </a:r>
            <a:r>
              <a:rPr lang="ar-SA" sz="3000" dirty="0">
                <a:solidFill>
                  <a:schemeClr val="bg2">
                    <a:lumMod val="10000"/>
                  </a:schemeClr>
                </a:solidFill>
                <a:latin typeface="Century Gothic" panose="020B0502020202020204"/>
                <a:ea typeface="+mj-ea"/>
                <a:cs typeface="B Zar" panose="00000400000000000000" pitchFamily="2" charset="-78"/>
              </a:rPr>
              <a:t> </a:t>
            </a:r>
            <a:endParaRPr lang="fa-IR" sz="3000" dirty="0">
              <a:solidFill>
                <a:schemeClr val="bg2">
                  <a:lumMod val="10000"/>
                </a:schemeClr>
              </a:solidFill>
              <a:latin typeface="Century Gothic" panose="020B0502020202020204"/>
              <a:ea typeface="+mj-ea"/>
              <a:cs typeface="B Zar" panose="00000400000000000000" pitchFamily="2" charset="-78"/>
            </a:endParaRPr>
          </a:p>
          <a:p>
            <a:pPr marL="457200" lvl="0" indent="-457200" algn="r" defTabSz="457200" rtl="1">
              <a:spcBef>
                <a:spcPts val="1000"/>
              </a:spcBef>
              <a:buClr>
                <a:srgbClr val="FF0000"/>
              </a:buClr>
              <a:buSzPct val="80000"/>
              <a:buFont typeface="Wingdings" panose="05000000000000000000" pitchFamily="2" charset="2"/>
              <a:buChar char="ü"/>
              <a:defRPr/>
            </a:pPr>
            <a:r>
              <a:rPr lang="ar-SA" sz="3000" dirty="0">
                <a:solidFill>
                  <a:schemeClr val="bg2">
                    <a:lumMod val="10000"/>
                  </a:schemeClr>
                </a:solidFill>
                <a:latin typeface="Century Gothic" panose="020B0502020202020204"/>
                <a:ea typeface="+mj-ea"/>
                <a:cs typeface="B Zar" panose="00000400000000000000" pitchFamily="2" charset="-78"/>
              </a:rPr>
              <a:t>هر مشخصه اي كه قابل </a:t>
            </a:r>
            <a:r>
              <a:rPr lang="fa-IR" sz="3000" dirty="0">
                <a:solidFill>
                  <a:schemeClr val="bg2">
                    <a:lumMod val="10000"/>
                  </a:schemeClr>
                </a:solidFill>
                <a:latin typeface="Century Gothic" panose="020B0502020202020204"/>
                <a:ea typeface="+mj-ea"/>
                <a:cs typeface="B Zar" panose="00000400000000000000" pitchFamily="2" charset="-78"/>
              </a:rPr>
              <a:t>مشاهده، </a:t>
            </a:r>
            <a:r>
              <a:rPr lang="ar-SA" sz="3000" dirty="0">
                <a:solidFill>
                  <a:schemeClr val="bg2">
                    <a:lumMod val="10000"/>
                  </a:schemeClr>
                </a:solidFill>
                <a:latin typeface="Century Gothic" panose="020B0502020202020204"/>
                <a:ea typeface="+mj-ea"/>
                <a:cs typeface="B Zar" panose="00000400000000000000" pitchFamily="2" charset="-78"/>
              </a:rPr>
              <a:t>اندازه گيري</a:t>
            </a:r>
            <a:r>
              <a:rPr lang="fa-IR" sz="3000" dirty="0">
                <a:solidFill>
                  <a:schemeClr val="bg2">
                    <a:lumMod val="10000"/>
                  </a:schemeClr>
                </a:solidFill>
                <a:latin typeface="Century Gothic" panose="020B0502020202020204"/>
                <a:ea typeface="+mj-ea"/>
                <a:cs typeface="B Zar" panose="00000400000000000000" pitchFamily="2" charset="-78"/>
              </a:rPr>
              <a:t> ،</a:t>
            </a:r>
            <a:r>
              <a:rPr lang="ar-SA" sz="3000" dirty="0">
                <a:solidFill>
                  <a:schemeClr val="bg2">
                    <a:lumMod val="10000"/>
                  </a:schemeClr>
                </a:solidFill>
                <a:latin typeface="Century Gothic" panose="020B0502020202020204"/>
                <a:ea typeface="+mj-ea"/>
                <a:cs typeface="B Zar" panose="00000400000000000000" pitchFamily="2" charset="-78"/>
              </a:rPr>
              <a:t> </a:t>
            </a:r>
            <a:r>
              <a:rPr lang="fa-IR" sz="3000" dirty="0">
                <a:solidFill>
                  <a:schemeClr val="bg2">
                    <a:lumMod val="10000"/>
                  </a:schemeClr>
                </a:solidFill>
                <a:latin typeface="Century Gothic" panose="020B0502020202020204"/>
                <a:ea typeface="+mj-ea"/>
                <a:cs typeface="B Zar" panose="00000400000000000000" pitchFamily="2" charset="-78"/>
              </a:rPr>
              <a:t>کنترل و حتی قابل دستکاری </a:t>
            </a:r>
            <a:r>
              <a:rPr lang="ar-SA" sz="3000" dirty="0">
                <a:solidFill>
                  <a:schemeClr val="bg2">
                    <a:lumMod val="10000"/>
                  </a:schemeClr>
                </a:solidFill>
                <a:latin typeface="Century Gothic" panose="020B0502020202020204"/>
                <a:ea typeface="+mj-ea"/>
                <a:cs typeface="B Zar" panose="00000400000000000000" pitchFamily="2" charset="-78"/>
              </a:rPr>
              <a:t>باشد</a:t>
            </a:r>
            <a:r>
              <a:rPr lang="fa-IR" sz="3000" dirty="0">
                <a:solidFill>
                  <a:schemeClr val="bg2">
                    <a:lumMod val="10000"/>
                  </a:schemeClr>
                </a:solidFill>
                <a:latin typeface="Century Gothic" panose="020B0502020202020204"/>
                <a:ea typeface="+mj-ea"/>
                <a:cs typeface="B Zar" panose="00000400000000000000" pitchFamily="2" charset="-78"/>
              </a:rPr>
              <a:t>.</a:t>
            </a:r>
          </a:p>
          <a:p>
            <a:pPr marL="457200" lvl="0" indent="-457200" algn="r" defTabSz="457200" rtl="1">
              <a:spcBef>
                <a:spcPts val="1000"/>
              </a:spcBef>
              <a:buClr>
                <a:srgbClr val="FF0000"/>
              </a:buClr>
              <a:buSzPct val="80000"/>
              <a:buFont typeface="Wingdings" panose="05000000000000000000" pitchFamily="2" charset="2"/>
              <a:buChar char="ü"/>
              <a:defRPr/>
            </a:pPr>
            <a:r>
              <a:rPr lang="fa-IR" sz="3000" dirty="0">
                <a:solidFill>
                  <a:schemeClr val="bg2">
                    <a:lumMod val="10000"/>
                  </a:schemeClr>
                </a:solidFill>
                <a:latin typeface="Century Gothic" panose="020B0502020202020204"/>
                <a:ea typeface="+mj-ea"/>
                <a:cs typeface="B Zar" panose="00000400000000000000" pitchFamily="2" charset="-78"/>
              </a:rPr>
              <a:t>به هر ویژگی که دارای حالات و یا مقادیر مختلف باشد متغییر گفته می شود</a:t>
            </a:r>
          </a:p>
          <a:p>
            <a:pPr marL="457200" lvl="0" indent="-457200" algn="r" defTabSz="457200" rtl="1">
              <a:spcBef>
                <a:spcPts val="1000"/>
              </a:spcBef>
              <a:buClr>
                <a:srgbClr val="FF0000"/>
              </a:buClr>
              <a:buSzPct val="80000"/>
              <a:buFont typeface="Wingdings" panose="05000000000000000000" pitchFamily="2" charset="2"/>
              <a:buChar char="§"/>
              <a:defRPr/>
            </a:pPr>
            <a:r>
              <a:rPr lang="fa-IR" sz="3000" dirty="0">
                <a:solidFill>
                  <a:schemeClr val="bg2">
                    <a:lumMod val="10000"/>
                  </a:schemeClr>
                </a:solidFill>
                <a:latin typeface="Century Gothic" panose="020B0502020202020204"/>
                <a:ea typeface="+mj-ea"/>
                <a:cs typeface="B Zar" panose="00000400000000000000" pitchFamily="2" charset="-78"/>
              </a:rPr>
              <a:t>متغییر های پژوهش مستقیماً از اهداف پژوهشی استخراج می شوند.</a:t>
            </a:r>
          </a:p>
          <a:p>
            <a:pPr marL="457200" lvl="0" indent="-457200" algn="r" defTabSz="457200" rtl="1">
              <a:spcBef>
                <a:spcPts val="1000"/>
              </a:spcBef>
              <a:buClr>
                <a:srgbClr val="FF0000"/>
              </a:buClr>
              <a:buSzPct val="80000"/>
              <a:buFont typeface="Wingdings" panose="05000000000000000000" pitchFamily="2" charset="2"/>
              <a:buChar char="§"/>
              <a:defRPr/>
            </a:pPr>
            <a:r>
              <a:rPr lang="fa-IR" sz="3000" dirty="0">
                <a:solidFill>
                  <a:schemeClr val="bg2">
                    <a:lumMod val="10000"/>
                  </a:schemeClr>
                </a:solidFill>
                <a:latin typeface="Century Gothic" panose="020B0502020202020204"/>
                <a:ea typeface="+mj-ea"/>
                <a:cs typeface="B Zar" panose="00000400000000000000" pitchFamily="2" charset="-78"/>
              </a:rPr>
              <a:t>تعیین متغییرهای پژوهش دارای اهمیت زیادی است ، زیرا:</a:t>
            </a:r>
          </a:p>
          <a:p>
            <a:pPr lvl="0" algn="r" defTabSz="457200" rtl="1">
              <a:spcBef>
                <a:spcPts val="1000"/>
              </a:spcBef>
              <a:buClr>
                <a:srgbClr val="1E5155">
                  <a:lumMod val="40000"/>
                  <a:lumOff val="60000"/>
                </a:srgbClr>
              </a:buClr>
              <a:buSzPct val="80000"/>
              <a:defRPr/>
            </a:pPr>
            <a:r>
              <a:rPr lang="fa-IR" sz="3000" dirty="0">
                <a:solidFill>
                  <a:schemeClr val="bg2">
                    <a:lumMod val="10000"/>
                  </a:schemeClr>
                </a:solidFill>
                <a:latin typeface="Century Gothic" panose="020B0502020202020204"/>
                <a:ea typeface="+mj-ea"/>
                <a:cs typeface="B Zar" panose="00000400000000000000" pitchFamily="2" charset="-78"/>
              </a:rPr>
              <a:t>در تعیین شیوه جمع آوری داده ها ، توصیف داده ها  و تحلیل آماری داده ها کمک می کند.</a:t>
            </a:r>
            <a:endParaRPr lang="en-US" sz="2200" dirty="0">
              <a:solidFill>
                <a:schemeClr val="bg2">
                  <a:lumMod val="10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249981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61574-7097-85E5-615C-885272F4B7B1}"/>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0323A8D1-E3F8-58A1-48CB-E454A4DC01A1}"/>
              </a:ext>
            </a:extLst>
          </p:cNvPr>
          <p:cNvPicPr>
            <a:picLocks noGrp="1" noChangeAspect="1"/>
          </p:cNvPicPr>
          <p:nvPr>
            <p:ph idx="1"/>
          </p:nvPr>
        </p:nvPicPr>
        <p:blipFill>
          <a:blip r:embed="rId2"/>
          <a:stretch>
            <a:fillRect/>
          </a:stretch>
        </p:blipFill>
        <p:spPr>
          <a:xfrm>
            <a:off x="539552" y="620688"/>
            <a:ext cx="7988530" cy="4525963"/>
          </a:xfrm>
        </p:spPr>
      </p:pic>
      <p:sp>
        <p:nvSpPr>
          <p:cNvPr id="4" name="Slide Number Placeholder 3">
            <a:extLst>
              <a:ext uri="{FF2B5EF4-FFF2-40B4-BE49-F238E27FC236}">
                <a16:creationId xmlns:a16="http://schemas.microsoft.com/office/drawing/2014/main" id="{2A973C99-4537-F949-645D-8553677D0240}"/>
              </a:ext>
            </a:extLst>
          </p:cNvPr>
          <p:cNvSpPr>
            <a:spLocks noGrp="1"/>
          </p:cNvSpPr>
          <p:nvPr>
            <p:ph type="sldNum" sz="quarter" idx="12"/>
          </p:nvPr>
        </p:nvSpPr>
        <p:spPr/>
        <p:txBody>
          <a:bodyPr/>
          <a:lstStyle/>
          <a:p>
            <a:fld id="{46472425-0277-41E5-AE3E-CAD9AF78CF72}" type="slidenum">
              <a:rPr lang="en-US" smtClean="0"/>
              <a:t>103</a:t>
            </a:fld>
            <a:endParaRPr lang="en-US"/>
          </a:p>
        </p:txBody>
      </p:sp>
    </p:spTree>
    <p:extLst>
      <p:ext uri="{BB962C8B-B14F-4D97-AF65-F5344CB8AC3E}">
        <p14:creationId xmlns:p14="http://schemas.microsoft.com/office/powerpoint/2010/main" val="42932600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normAutofit fontScale="90000"/>
          </a:bodyPr>
          <a:lstStyle/>
          <a:p>
            <a:pPr lvl="0" rtl="1">
              <a:spcBef>
                <a:spcPct val="20000"/>
              </a:spcBef>
              <a:buClr>
                <a:srgbClr val="FF0000"/>
              </a:buClr>
            </a:pPr>
            <a:r>
              <a:rPr lang="fa-IR" dirty="0">
                <a:latin typeface="IranNastaliq" pitchFamily="18" charset="0"/>
                <a:cs typeface="B Zar" panose="00000400000000000000" pitchFamily="2" charset="-78"/>
              </a:rPr>
              <a:t> </a:t>
            </a:r>
            <a:r>
              <a:rPr lang="fa-IR" sz="2800" dirty="0">
                <a:solidFill>
                  <a:srgbClr val="EEECE1">
                    <a:lumMod val="10000"/>
                  </a:srgbClr>
                </a:solidFill>
                <a:ea typeface="+mn-ea"/>
                <a:cs typeface="B Zar" panose="00000400000000000000" pitchFamily="2" charset="-78"/>
              </a:rPr>
              <a:t> </a:t>
            </a:r>
            <a:r>
              <a:rPr lang="fa-IR" sz="3600" dirty="0">
                <a:solidFill>
                  <a:srgbClr val="EEECE1">
                    <a:lumMod val="10000"/>
                  </a:srgbClr>
                </a:solidFill>
                <a:ea typeface="+mn-ea"/>
                <a:cs typeface="B Zar" panose="00000400000000000000" pitchFamily="2" charset="-78"/>
              </a:rPr>
              <a:t>متغییر مستقل</a:t>
            </a:r>
            <a:r>
              <a:rPr lang="fa-IR" sz="3600" dirty="0">
                <a:solidFill>
                  <a:srgbClr val="FF0000"/>
                </a:solidFill>
                <a:latin typeface="Angsana New" panose="02020603050405020304" pitchFamily="18" charset="-34"/>
                <a:ea typeface="+mn-ea"/>
                <a:cs typeface="B Zar" panose="00000400000000000000" pitchFamily="2" charset="-78"/>
              </a:rPr>
              <a:t> </a:t>
            </a:r>
            <a:r>
              <a:rPr lang="en-US" sz="3600" dirty="0">
                <a:solidFill>
                  <a:srgbClr val="FF0000"/>
                </a:solidFill>
                <a:latin typeface="Angsana New" panose="02020603050405020304" pitchFamily="18" charset="-34"/>
                <a:ea typeface="+mn-ea"/>
                <a:cs typeface="B Zar" panose="00000400000000000000" pitchFamily="2" charset="-78"/>
              </a:rPr>
              <a:t> </a:t>
            </a:r>
            <a:r>
              <a:rPr lang="en-US" sz="5400" dirty="0">
                <a:solidFill>
                  <a:srgbClr val="FF0000"/>
                </a:solidFill>
                <a:latin typeface="Angsana New" panose="02020603050405020304" pitchFamily="18" charset="-34"/>
                <a:ea typeface="+mn-ea"/>
                <a:cs typeface="Angsana New" panose="02020603050405020304" pitchFamily="18" charset="-34"/>
              </a:rPr>
              <a:t>Independent</a:t>
            </a:r>
            <a:endParaRPr lang="fa-IR" sz="5400" dirty="0">
              <a:solidFill>
                <a:srgbClr val="FF0000"/>
              </a:solidFill>
              <a:latin typeface="Angsana New" panose="02020603050405020304" pitchFamily="18" charset="-34"/>
              <a:ea typeface="+mn-ea"/>
              <a:cs typeface="B Zar" panose="00000400000000000000" pitchFamily="2" charset="-78"/>
            </a:endParaRPr>
          </a:p>
        </p:txBody>
      </p:sp>
      <p:sp>
        <p:nvSpPr>
          <p:cNvPr id="3" name="Subtitle 2"/>
          <p:cNvSpPr>
            <a:spLocks noGrp="1"/>
          </p:cNvSpPr>
          <p:nvPr>
            <p:ph type="subTitle" idx="1"/>
          </p:nvPr>
        </p:nvSpPr>
        <p:spPr>
          <a:xfrm>
            <a:off x="381000" y="1239671"/>
            <a:ext cx="8382000" cy="5181600"/>
          </a:xfrm>
        </p:spPr>
        <p:txBody>
          <a:bodyPr>
            <a:noAutofit/>
          </a:bodyPr>
          <a:lstStyle/>
          <a:p>
            <a:pPr lvl="0" algn="r" defTabSz="457200" rtl="1">
              <a:lnSpc>
                <a:spcPct val="150000"/>
              </a:lnSpc>
              <a:spcBef>
                <a:spcPts val="1000"/>
              </a:spcBef>
              <a:buClr>
                <a:srgbClr val="1E5155">
                  <a:lumMod val="40000"/>
                  <a:lumOff val="60000"/>
                </a:srgbClr>
              </a:buClr>
              <a:buSzPct val="80000"/>
              <a:defRPr/>
            </a:pPr>
            <a:r>
              <a:rPr lang="fa-IR" sz="2800" dirty="0">
                <a:solidFill>
                  <a:schemeClr val="tx1">
                    <a:lumMod val="95000"/>
                    <a:lumOff val="5000"/>
                  </a:schemeClr>
                </a:solidFill>
                <a:latin typeface="Century Gothic" panose="020B0502020202020204"/>
                <a:ea typeface="+mj-ea"/>
                <a:cs typeface="B Zar" panose="00000400000000000000" pitchFamily="2" charset="-78"/>
              </a:rPr>
              <a:t>متغیر مستقل:     </a:t>
            </a:r>
            <a:r>
              <a:rPr lang="ar-SA" sz="2800" dirty="0">
                <a:solidFill>
                  <a:schemeClr val="tx1">
                    <a:lumMod val="95000"/>
                    <a:lumOff val="5000"/>
                  </a:schemeClr>
                </a:solidFill>
                <a:latin typeface="Century Gothic" panose="020B0502020202020204"/>
                <a:ea typeface="+mj-ea"/>
                <a:cs typeface="B Zar" panose="00000400000000000000" pitchFamily="2" charset="-78"/>
              </a:rPr>
              <a:t>متغيري كه </a:t>
            </a:r>
            <a:r>
              <a:rPr lang="fa-IR" sz="2800" dirty="0">
                <a:solidFill>
                  <a:schemeClr val="tx1">
                    <a:lumMod val="95000"/>
                    <a:lumOff val="5000"/>
                  </a:schemeClr>
                </a:solidFill>
                <a:latin typeface="Century Gothic" panose="020B0502020202020204"/>
                <a:ea typeface="+mj-ea"/>
                <a:cs typeface="B Zar" panose="00000400000000000000" pitchFamily="2" charset="-78"/>
              </a:rPr>
              <a:t>محقق آن را </a:t>
            </a:r>
            <a:r>
              <a:rPr lang="fa-IR" sz="2800" u="sng" dirty="0">
                <a:solidFill>
                  <a:srgbClr val="FF0000"/>
                </a:solidFill>
                <a:latin typeface="Century Gothic" panose="020B0502020202020204"/>
                <a:ea typeface="+mj-ea"/>
                <a:cs typeface="B Zar" panose="00000400000000000000" pitchFamily="2" charset="-78"/>
              </a:rPr>
              <a:t>مشاهده ، کنترل و یا دستکاری </a:t>
            </a:r>
            <a:r>
              <a:rPr lang="fa-IR" sz="2800" dirty="0">
                <a:solidFill>
                  <a:schemeClr val="tx1">
                    <a:lumMod val="95000"/>
                    <a:lumOff val="5000"/>
                  </a:schemeClr>
                </a:solidFill>
                <a:latin typeface="Century Gothic" panose="020B0502020202020204"/>
                <a:ea typeface="+mj-ea"/>
                <a:cs typeface="B Zar" panose="00000400000000000000" pitchFamily="2" charset="-78"/>
              </a:rPr>
              <a:t>می کند تا اثر آنرا بر روی متغیر وابسته (واحدهای مورد مطالعه) دریابد.</a:t>
            </a:r>
          </a:p>
          <a:p>
            <a:pPr lvl="0" algn="r" defTabSz="457200" rtl="1">
              <a:lnSpc>
                <a:spcPct val="150000"/>
              </a:lnSpc>
              <a:spcBef>
                <a:spcPts val="1000"/>
              </a:spcBef>
              <a:buClr>
                <a:srgbClr val="1E5155">
                  <a:lumMod val="40000"/>
                  <a:lumOff val="60000"/>
                </a:srgbClr>
              </a:buClr>
              <a:buSzPct val="80000"/>
              <a:defRPr/>
            </a:pPr>
            <a:r>
              <a:rPr lang="fa-IR" sz="2800" dirty="0">
                <a:solidFill>
                  <a:schemeClr val="tx1">
                    <a:lumMod val="95000"/>
                    <a:lumOff val="5000"/>
                  </a:schemeClr>
                </a:solidFill>
                <a:latin typeface="Century Gothic" panose="020B0502020202020204"/>
                <a:ea typeface="+mj-ea"/>
                <a:cs typeface="B Zar" panose="00000400000000000000" pitchFamily="2" charset="-78"/>
              </a:rPr>
              <a:t>در علوم پزشکی معمولا این متغیر،روش درمانی،پیشگیری،تکنیک جراحی، آموزش و .... است.</a:t>
            </a:r>
          </a:p>
          <a:p>
            <a:pPr lvl="0" algn="r" defTabSz="457200" rtl="1">
              <a:lnSpc>
                <a:spcPct val="150000"/>
              </a:lnSpc>
              <a:spcBef>
                <a:spcPts val="1000"/>
              </a:spcBef>
              <a:buClr>
                <a:srgbClr val="1E5155">
                  <a:lumMod val="40000"/>
                  <a:lumOff val="60000"/>
                </a:srgbClr>
              </a:buClr>
              <a:buSzPct val="80000"/>
              <a:defRPr/>
            </a:pPr>
            <a:r>
              <a:rPr lang="fa-IR" sz="2800" dirty="0">
                <a:solidFill>
                  <a:schemeClr val="tx1">
                    <a:lumMod val="95000"/>
                    <a:lumOff val="5000"/>
                  </a:schemeClr>
                </a:solidFill>
                <a:latin typeface="Century Gothic" panose="020B0502020202020204"/>
                <a:ea typeface="+mj-ea"/>
                <a:cs typeface="B Zar" panose="00000400000000000000" pitchFamily="2" charset="-78"/>
              </a:rPr>
              <a:t>مثال:</a:t>
            </a:r>
          </a:p>
          <a:p>
            <a:pPr lvl="0" algn="r" defTabSz="457200" rtl="1">
              <a:spcBef>
                <a:spcPts val="1000"/>
              </a:spcBef>
              <a:buClr>
                <a:srgbClr val="1E5155">
                  <a:lumMod val="40000"/>
                  <a:lumOff val="60000"/>
                </a:srgbClr>
              </a:buClr>
              <a:buSzPct val="80000"/>
            </a:pPr>
            <a:r>
              <a:rPr lang="ar-SA" sz="2800" dirty="0">
                <a:solidFill>
                  <a:schemeClr val="tx1">
                    <a:lumMod val="95000"/>
                    <a:lumOff val="5000"/>
                  </a:schemeClr>
                </a:solidFill>
                <a:latin typeface="Century Gothic" panose="020B0502020202020204"/>
                <a:ea typeface="+mj-ea"/>
                <a:cs typeface="B Zar" panose="00000400000000000000" pitchFamily="2" charset="-78"/>
              </a:rPr>
              <a:t>بررسی میزان </a:t>
            </a:r>
            <a:r>
              <a:rPr lang="ar-SA" sz="2800" u="sng" dirty="0">
                <a:solidFill>
                  <a:srgbClr val="FF0000"/>
                </a:solidFill>
                <a:latin typeface="Century Gothic" panose="020B0502020202020204"/>
                <a:ea typeface="+mj-ea"/>
                <a:cs typeface="B Zar" panose="00000400000000000000" pitchFamily="2" charset="-78"/>
              </a:rPr>
              <a:t>مشاهده مشاجره والدین </a:t>
            </a:r>
            <a:r>
              <a:rPr lang="ar-SA" sz="2800" dirty="0">
                <a:solidFill>
                  <a:schemeClr val="tx1">
                    <a:lumMod val="95000"/>
                    <a:lumOff val="5000"/>
                  </a:schemeClr>
                </a:solidFill>
                <a:latin typeface="Century Gothic" panose="020B0502020202020204"/>
                <a:ea typeface="+mj-ea"/>
                <a:cs typeface="B Zar" panose="00000400000000000000" pitchFamily="2" charset="-78"/>
              </a:rPr>
              <a:t>و ارتباط آن با</a:t>
            </a:r>
            <a:r>
              <a:rPr lang="fa-IR" sz="2800" dirty="0">
                <a:solidFill>
                  <a:schemeClr val="tx1">
                    <a:lumMod val="95000"/>
                    <a:lumOff val="5000"/>
                  </a:schemeClr>
                </a:solidFill>
                <a:latin typeface="Century Gothic" panose="020B0502020202020204"/>
                <a:ea typeface="+mj-ea"/>
                <a:cs typeface="B Zar" panose="00000400000000000000" pitchFamily="2" charset="-78"/>
              </a:rPr>
              <a:t> برخی </a:t>
            </a:r>
            <a:r>
              <a:rPr lang="ar-SA" sz="2800" u="sng" dirty="0">
                <a:solidFill>
                  <a:srgbClr val="FF0000"/>
                </a:solidFill>
                <a:latin typeface="Century Gothic" panose="020B0502020202020204"/>
                <a:ea typeface="+mj-ea"/>
                <a:cs typeface="B Zar" panose="00000400000000000000" pitchFamily="2" charset="-78"/>
              </a:rPr>
              <a:t>پیامد های روانی </a:t>
            </a:r>
            <a:r>
              <a:rPr lang="ar-SA" sz="2800" dirty="0">
                <a:solidFill>
                  <a:schemeClr val="tx1">
                    <a:lumMod val="95000"/>
                    <a:lumOff val="5000"/>
                  </a:schemeClr>
                </a:solidFill>
                <a:latin typeface="Century Gothic" panose="020B0502020202020204"/>
                <a:ea typeface="+mj-ea"/>
                <a:cs typeface="B Zar" panose="00000400000000000000" pitchFamily="2" charset="-78"/>
              </a:rPr>
              <a:t>در دانش آموز</a:t>
            </a:r>
            <a:r>
              <a:rPr lang="fa-IR" sz="2800" dirty="0">
                <a:solidFill>
                  <a:schemeClr val="tx1">
                    <a:lumMod val="95000"/>
                    <a:lumOff val="5000"/>
                  </a:schemeClr>
                </a:solidFill>
                <a:latin typeface="Century Gothic" panose="020B0502020202020204"/>
                <a:ea typeface="+mj-ea"/>
                <a:cs typeface="B Zar" panose="00000400000000000000" pitchFamily="2" charset="-78"/>
              </a:rPr>
              <a:t> </a:t>
            </a:r>
            <a:r>
              <a:rPr lang="ar-SA" sz="2800" dirty="0">
                <a:solidFill>
                  <a:schemeClr val="tx1">
                    <a:lumMod val="95000"/>
                    <a:lumOff val="5000"/>
                  </a:schemeClr>
                </a:solidFill>
                <a:latin typeface="Century Gothic" panose="020B0502020202020204"/>
                <a:ea typeface="+mj-ea"/>
                <a:cs typeface="B Zar" panose="00000400000000000000" pitchFamily="2" charset="-78"/>
              </a:rPr>
              <a:t>ان</a:t>
            </a:r>
            <a:r>
              <a:rPr lang="fa-IR" sz="2800" dirty="0">
                <a:solidFill>
                  <a:schemeClr val="tx1">
                    <a:lumMod val="95000"/>
                    <a:lumOff val="5000"/>
                  </a:schemeClr>
                </a:solidFill>
                <a:latin typeface="Century Gothic" panose="020B0502020202020204"/>
                <a:ea typeface="+mj-ea"/>
                <a:cs typeface="B Zar" panose="00000400000000000000" pitchFamily="2" charset="-78"/>
              </a:rPr>
              <a:t> دبیرستانی</a:t>
            </a:r>
            <a:r>
              <a:rPr lang="ar-SA" sz="2800" dirty="0">
                <a:solidFill>
                  <a:schemeClr val="tx1">
                    <a:lumMod val="95000"/>
                    <a:lumOff val="5000"/>
                  </a:schemeClr>
                </a:solidFill>
                <a:latin typeface="Century Gothic" panose="020B0502020202020204"/>
                <a:ea typeface="+mj-ea"/>
                <a:cs typeface="B Zar" panose="00000400000000000000" pitchFamily="2" charset="-78"/>
              </a:rPr>
              <a:t> </a:t>
            </a:r>
            <a:r>
              <a:rPr lang="fa-IR" sz="2800" dirty="0">
                <a:solidFill>
                  <a:schemeClr val="tx1">
                    <a:lumMod val="95000"/>
                    <a:lumOff val="5000"/>
                  </a:schemeClr>
                </a:solidFill>
                <a:latin typeface="Century Gothic" panose="020B0502020202020204"/>
                <a:ea typeface="+mj-ea"/>
                <a:cs typeface="B Zar" panose="00000400000000000000" pitchFamily="2" charset="-78"/>
              </a:rPr>
              <a:t>شهر</a:t>
            </a:r>
            <a:r>
              <a:rPr lang="ar-SA" sz="2800" dirty="0">
                <a:solidFill>
                  <a:schemeClr val="tx1">
                    <a:lumMod val="95000"/>
                    <a:lumOff val="5000"/>
                  </a:schemeClr>
                </a:solidFill>
                <a:latin typeface="Century Gothic" panose="020B0502020202020204"/>
                <a:ea typeface="+mj-ea"/>
                <a:cs typeface="B Zar" panose="00000400000000000000" pitchFamily="2" charset="-78"/>
              </a:rPr>
              <a:t> بندرعباس</a:t>
            </a:r>
            <a:endParaRPr lang="en-US" sz="2800" b="1" dirty="0">
              <a:solidFill>
                <a:schemeClr val="tx1">
                  <a:lumMod val="95000"/>
                  <a:lumOff val="5000"/>
                </a:schemeClr>
              </a:solidFill>
              <a:latin typeface="Century Gothic" panose="020B0502020202020204"/>
              <a:ea typeface="+mj-ea"/>
              <a:cs typeface="B Zar" panose="00000400000000000000" pitchFamily="2" charset="-78"/>
            </a:endParaRPr>
          </a:p>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7883849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normAutofit fontScale="90000"/>
          </a:bodyPr>
          <a:lstStyle/>
          <a:p>
            <a:pPr rtl="1"/>
            <a:r>
              <a:rPr lang="fa-IR" dirty="0">
                <a:latin typeface="IranNastaliq" pitchFamily="18" charset="0"/>
                <a:cs typeface="B Zar" panose="00000400000000000000" pitchFamily="2" charset="-78"/>
              </a:rPr>
              <a:t> متغییر وابسته </a:t>
            </a:r>
            <a:r>
              <a:rPr lang="en-US" sz="5400" dirty="0">
                <a:solidFill>
                  <a:srgbClr val="FF0000"/>
                </a:solidFill>
                <a:latin typeface="Angsana New" panose="02020603050405020304" pitchFamily="18" charset="-34"/>
                <a:ea typeface="+mn-ea"/>
                <a:cs typeface="Angsana New" panose="02020603050405020304" pitchFamily="18" charset="-34"/>
              </a:rPr>
              <a:t>Dependent</a:t>
            </a:r>
            <a:endParaRPr lang="fa-IR" dirty="0">
              <a:latin typeface="IranNastaliq" pitchFamily="18" charset="0"/>
              <a:cs typeface="B Zar" panose="00000400000000000000" pitchFamily="2" charset="-78"/>
            </a:endParaRPr>
          </a:p>
        </p:txBody>
      </p:sp>
      <p:sp>
        <p:nvSpPr>
          <p:cNvPr id="3" name="Subtitle 2"/>
          <p:cNvSpPr>
            <a:spLocks noGrp="1"/>
          </p:cNvSpPr>
          <p:nvPr>
            <p:ph type="subTitle" idx="1"/>
          </p:nvPr>
        </p:nvSpPr>
        <p:spPr>
          <a:xfrm>
            <a:off x="381000" y="1307269"/>
            <a:ext cx="8382000" cy="5181600"/>
          </a:xfrm>
        </p:spPr>
        <p:txBody>
          <a:bodyPr>
            <a:noAutofit/>
          </a:bodyPr>
          <a:lstStyle/>
          <a:p>
            <a:pPr lvl="0" algn="r" defTabSz="457200">
              <a:spcBef>
                <a:spcPts val="1000"/>
              </a:spcBef>
              <a:buClr>
                <a:srgbClr val="1E5155">
                  <a:lumMod val="40000"/>
                  <a:lumOff val="60000"/>
                </a:srgbClr>
              </a:buClr>
              <a:buSzPct val="80000"/>
              <a:defRPr/>
            </a:pPr>
            <a:r>
              <a:rPr lang="fa-IR" sz="2800" dirty="0">
                <a:solidFill>
                  <a:srgbClr val="FF0000"/>
                </a:solidFill>
                <a:latin typeface="Century Gothic" panose="020B0502020202020204"/>
                <a:ea typeface="+mj-ea"/>
                <a:cs typeface="B Zar" panose="00000400000000000000" pitchFamily="2" charset="-78"/>
              </a:rPr>
              <a:t>متغیر وابسته</a:t>
            </a:r>
            <a:r>
              <a:rPr lang="fa-IR" sz="2800" dirty="0">
                <a:solidFill>
                  <a:schemeClr val="tx1">
                    <a:lumMod val="95000"/>
                    <a:lumOff val="5000"/>
                  </a:schemeClr>
                </a:solidFill>
                <a:latin typeface="Century Gothic" panose="020B0502020202020204"/>
                <a:ea typeface="+mj-ea"/>
                <a:cs typeface="B Zar" panose="00000400000000000000" pitchFamily="2" charset="-78"/>
              </a:rPr>
              <a:t>: </a:t>
            </a:r>
            <a:r>
              <a:rPr lang="ar-SA" sz="2800" dirty="0">
                <a:solidFill>
                  <a:schemeClr val="tx1">
                    <a:lumMod val="95000"/>
                    <a:lumOff val="5000"/>
                  </a:schemeClr>
                </a:solidFill>
                <a:latin typeface="Century Gothic" panose="020B0502020202020204"/>
                <a:ea typeface="+mj-ea"/>
                <a:cs typeface="B Zar" panose="00000400000000000000" pitchFamily="2" charset="-78"/>
              </a:rPr>
              <a:t>متغيري كه مسئله مورد مطالعه را </a:t>
            </a:r>
            <a:r>
              <a:rPr lang="ar-SA" sz="2800" dirty="0">
                <a:solidFill>
                  <a:srgbClr val="FF0000"/>
                </a:solidFill>
                <a:latin typeface="Century Gothic" panose="020B0502020202020204"/>
                <a:ea typeface="+mj-ea"/>
                <a:cs typeface="B Zar" panose="00000400000000000000" pitchFamily="2" charset="-78"/>
              </a:rPr>
              <a:t>اندازه گيري يا تعيين </a:t>
            </a:r>
            <a:r>
              <a:rPr lang="ar-SA" sz="2800" dirty="0">
                <a:solidFill>
                  <a:schemeClr val="tx1">
                    <a:lumMod val="95000"/>
                    <a:lumOff val="5000"/>
                  </a:schemeClr>
                </a:solidFill>
                <a:latin typeface="Century Gothic" panose="020B0502020202020204"/>
                <a:ea typeface="+mj-ea"/>
                <a:cs typeface="B Zar" panose="00000400000000000000" pitchFamily="2" charset="-78"/>
              </a:rPr>
              <a:t>مي كند. </a:t>
            </a:r>
            <a:endParaRPr lang="fa-IR" sz="2800" dirty="0">
              <a:solidFill>
                <a:schemeClr val="tx1">
                  <a:lumMod val="95000"/>
                  <a:lumOff val="5000"/>
                </a:schemeClr>
              </a:solidFill>
              <a:latin typeface="Century Gothic" panose="020B0502020202020204"/>
              <a:ea typeface="+mj-ea"/>
              <a:cs typeface="B Zar" panose="00000400000000000000" pitchFamily="2" charset="-78"/>
            </a:endParaRPr>
          </a:p>
          <a:p>
            <a:pPr lvl="0" algn="r" defTabSz="457200">
              <a:spcBef>
                <a:spcPts val="1000"/>
              </a:spcBef>
              <a:buClr>
                <a:srgbClr val="1E5155">
                  <a:lumMod val="40000"/>
                  <a:lumOff val="60000"/>
                </a:srgbClr>
              </a:buClr>
              <a:buSzPct val="80000"/>
              <a:defRPr/>
            </a:pPr>
            <a:r>
              <a:rPr lang="fa-IR" sz="2800" dirty="0">
                <a:solidFill>
                  <a:schemeClr val="tx1">
                    <a:lumMod val="95000"/>
                    <a:lumOff val="5000"/>
                  </a:schemeClr>
                </a:solidFill>
                <a:latin typeface="Century Gothic" panose="020B0502020202020204"/>
                <a:ea typeface="+mj-ea"/>
                <a:cs typeface="B Zar" panose="00000400000000000000" pitchFamily="2" charset="-78"/>
              </a:rPr>
              <a:t>معمولا در پژوهش ها ،متغیر وابسته مورد سنجش قرار می گیرد.</a:t>
            </a:r>
          </a:p>
          <a:p>
            <a:pPr lvl="0" algn="r" defTabSz="457200">
              <a:spcBef>
                <a:spcPts val="1000"/>
              </a:spcBef>
              <a:buClr>
                <a:srgbClr val="1E5155">
                  <a:lumMod val="40000"/>
                  <a:lumOff val="60000"/>
                </a:srgbClr>
              </a:buClr>
              <a:buSzPct val="80000"/>
              <a:defRPr/>
            </a:pPr>
            <a:r>
              <a:rPr lang="fa-IR" sz="2800" dirty="0">
                <a:solidFill>
                  <a:schemeClr val="tx1">
                    <a:lumMod val="95000"/>
                    <a:lumOff val="5000"/>
                  </a:schemeClr>
                </a:solidFill>
                <a:latin typeface="Century Gothic" panose="020B0502020202020204"/>
                <a:ea typeface="+mj-ea"/>
                <a:cs typeface="B Zar" panose="00000400000000000000" pitchFamily="2" charset="-78"/>
              </a:rPr>
              <a:t>مثال: </a:t>
            </a:r>
          </a:p>
          <a:p>
            <a:pPr lvl="0" algn="r" defTabSz="457200">
              <a:spcBef>
                <a:spcPts val="1000"/>
              </a:spcBef>
              <a:buClr>
                <a:srgbClr val="1E5155">
                  <a:lumMod val="40000"/>
                  <a:lumOff val="60000"/>
                </a:srgbClr>
              </a:buClr>
              <a:buSzPct val="80000"/>
              <a:defRPr/>
            </a:pPr>
            <a:r>
              <a:rPr lang="fa-IR" sz="2800" dirty="0">
                <a:solidFill>
                  <a:schemeClr val="tx1">
                    <a:lumMod val="95000"/>
                    <a:lumOff val="5000"/>
                  </a:schemeClr>
                </a:solidFill>
                <a:latin typeface="Century Gothic" panose="020B0502020202020204"/>
                <a:ea typeface="+mj-ea"/>
                <a:cs typeface="B Zar" panose="00000400000000000000" pitchFamily="2" charset="-78"/>
              </a:rPr>
              <a:t>بررسی ارتباط بین مقدار </a:t>
            </a:r>
            <a:r>
              <a:rPr lang="fa-IR" sz="2800" u="sng" dirty="0">
                <a:solidFill>
                  <a:srgbClr val="FF0000"/>
                </a:solidFill>
                <a:latin typeface="Century Gothic" panose="020B0502020202020204"/>
                <a:ea typeface="+mj-ea"/>
                <a:cs typeface="B Zar" panose="00000400000000000000" pitchFamily="2" charset="-78"/>
              </a:rPr>
              <a:t>مصرف روزانه نمک </a:t>
            </a:r>
            <a:r>
              <a:rPr lang="fa-IR" sz="2800" dirty="0">
                <a:solidFill>
                  <a:schemeClr val="tx1">
                    <a:lumMod val="95000"/>
                    <a:lumOff val="5000"/>
                  </a:schemeClr>
                </a:solidFill>
                <a:latin typeface="Century Gothic" panose="020B0502020202020204"/>
                <a:ea typeface="+mj-ea"/>
                <a:cs typeface="B Zar" panose="00000400000000000000" pitchFamily="2" charset="-78"/>
              </a:rPr>
              <a:t>و </a:t>
            </a:r>
            <a:r>
              <a:rPr lang="fa-IR" sz="2800" u="sng" dirty="0">
                <a:solidFill>
                  <a:srgbClr val="FF0000"/>
                </a:solidFill>
                <a:latin typeface="Century Gothic" panose="020B0502020202020204"/>
                <a:ea typeface="+mj-ea"/>
                <a:cs typeface="B Zar" panose="00000400000000000000" pitchFamily="2" charset="-78"/>
              </a:rPr>
              <a:t>فشار خون</a:t>
            </a:r>
          </a:p>
          <a:p>
            <a:pPr lvl="0" algn="r" defTabSz="457200">
              <a:spcBef>
                <a:spcPts val="1000"/>
              </a:spcBef>
              <a:buClr>
                <a:srgbClr val="1E5155">
                  <a:lumMod val="40000"/>
                  <a:lumOff val="60000"/>
                </a:srgbClr>
              </a:buClr>
              <a:buSzPct val="80000"/>
              <a:defRPr/>
            </a:pPr>
            <a:r>
              <a:rPr lang="fa-IR" sz="2800" dirty="0">
                <a:solidFill>
                  <a:schemeClr val="tx1">
                    <a:lumMod val="95000"/>
                    <a:lumOff val="5000"/>
                  </a:schemeClr>
                </a:solidFill>
                <a:latin typeface="Century Gothic" panose="020B0502020202020204"/>
                <a:ea typeface="+mj-ea"/>
                <a:cs typeface="B Zar" panose="00000400000000000000" pitchFamily="2" charset="-78"/>
              </a:rPr>
              <a:t>متغیر وابسته: فشارخون</a:t>
            </a:r>
          </a:p>
          <a:p>
            <a:pPr lvl="0" algn="r" defTabSz="457200">
              <a:spcBef>
                <a:spcPts val="1000"/>
              </a:spcBef>
              <a:buClr>
                <a:srgbClr val="1E5155">
                  <a:lumMod val="40000"/>
                  <a:lumOff val="60000"/>
                </a:srgbClr>
              </a:buClr>
              <a:buSzPct val="80000"/>
              <a:defRPr/>
            </a:pPr>
            <a:r>
              <a:rPr lang="fa-IR" sz="2800" dirty="0">
                <a:solidFill>
                  <a:schemeClr val="tx1">
                    <a:lumMod val="95000"/>
                    <a:lumOff val="5000"/>
                  </a:schemeClr>
                </a:solidFill>
                <a:latin typeface="Century Gothic" panose="020B0502020202020204"/>
                <a:ea typeface="+mj-ea"/>
                <a:cs typeface="B Zar" panose="00000400000000000000" pitchFamily="2" charset="-78"/>
              </a:rPr>
              <a:t>بررسی ارتباط بین </a:t>
            </a:r>
            <a:r>
              <a:rPr lang="fa-IR" sz="2800" u="sng" dirty="0">
                <a:solidFill>
                  <a:srgbClr val="FF0000"/>
                </a:solidFill>
                <a:latin typeface="Century Gothic" panose="020B0502020202020204"/>
                <a:ea typeface="+mj-ea"/>
                <a:cs typeface="B Zar" panose="00000400000000000000" pitchFamily="2" charset="-78"/>
              </a:rPr>
              <a:t>فشار خون </a:t>
            </a:r>
            <a:r>
              <a:rPr lang="fa-IR" sz="2800" dirty="0">
                <a:solidFill>
                  <a:schemeClr val="tx1">
                    <a:lumMod val="95000"/>
                    <a:lumOff val="5000"/>
                  </a:schemeClr>
                </a:solidFill>
                <a:latin typeface="Century Gothic" panose="020B0502020202020204"/>
                <a:ea typeface="+mj-ea"/>
                <a:cs typeface="B Zar" panose="00000400000000000000" pitchFamily="2" charset="-78"/>
              </a:rPr>
              <a:t>و </a:t>
            </a:r>
            <a:r>
              <a:rPr lang="fa-IR" sz="2800" u="sng" dirty="0">
                <a:solidFill>
                  <a:srgbClr val="FF0000"/>
                </a:solidFill>
                <a:latin typeface="Century Gothic" panose="020B0502020202020204"/>
                <a:ea typeface="+mj-ea"/>
                <a:cs typeface="B Zar" panose="00000400000000000000" pitchFamily="2" charset="-78"/>
              </a:rPr>
              <a:t>وقوع سکته</a:t>
            </a:r>
          </a:p>
          <a:p>
            <a:pPr lvl="0" algn="r" defTabSz="457200">
              <a:spcBef>
                <a:spcPts val="1000"/>
              </a:spcBef>
              <a:buClr>
                <a:srgbClr val="1E5155">
                  <a:lumMod val="40000"/>
                  <a:lumOff val="60000"/>
                </a:srgbClr>
              </a:buClr>
              <a:buSzPct val="80000"/>
              <a:defRPr/>
            </a:pPr>
            <a:r>
              <a:rPr lang="fa-IR" sz="2800" dirty="0">
                <a:solidFill>
                  <a:schemeClr val="tx1">
                    <a:lumMod val="95000"/>
                    <a:lumOff val="5000"/>
                  </a:schemeClr>
                </a:solidFill>
                <a:latin typeface="Century Gothic" panose="020B0502020202020204"/>
                <a:ea typeface="+mj-ea"/>
                <a:cs typeface="B Zar" panose="00000400000000000000" pitchFamily="2" charset="-78"/>
              </a:rPr>
              <a:t>متغیر وابسته:  سکته </a:t>
            </a:r>
          </a:p>
          <a:p>
            <a:pPr lvl="0" algn="r" defTabSz="457200">
              <a:spcBef>
                <a:spcPts val="1000"/>
              </a:spcBef>
              <a:buClr>
                <a:srgbClr val="1E5155">
                  <a:lumMod val="40000"/>
                  <a:lumOff val="60000"/>
                </a:srgbClr>
              </a:buClr>
              <a:buSzPct val="80000"/>
              <a:defRPr/>
            </a:pPr>
            <a:r>
              <a:rPr lang="fa-IR" sz="2800" dirty="0">
                <a:solidFill>
                  <a:schemeClr val="tx1">
                    <a:lumMod val="95000"/>
                    <a:lumOff val="5000"/>
                  </a:schemeClr>
                </a:solidFill>
                <a:latin typeface="Century Gothic" panose="020B0502020202020204"/>
                <a:ea typeface="+mj-ea"/>
                <a:cs typeface="B Zar" panose="00000400000000000000" pitchFamily="2" charset="-78"/>
              </a:rPr>
              <a:t>نکته : مستقل و یا وابسته بودن متغیر ذاتی نیست و بستگی به مطالعه مورد نظر دارد</a:t>
            </a:r>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8721302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2B76B-3909-381B-ACFE-5B4CE50FDD22}"/>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28548E7F-9D27-ED41-B5C5-A1522F5CC1D6}"/>
              </a:ext>
            </a:extLst>
          </p:cNvPr>
          <p:cNvPicPr>
            <a:picLocks noGrp="1" noChangeAspect="1"/>
          </p:cNvPicPr>
          <p:nvPr>
            <p:ph idx="1"/>
          </p:nvPr>
        </p:nvPicPr>
        <p:blipFill>
          <a:blip r:embed="rId2"/>
          <a:stretch>
            <a:fillRect/>
          </a:stretch>
        </p:blipFill>
        <p:spPr>
          <a:xfrm>
            <a:off x="557062" y="980728"/>
            <a:ext cx="8136416" cy="4525963"/>
          </a:xfrm>
        </p:spPr>
      </p:pic>
      <p:sp>
        <p:nvSpPr>
          <p:cNvPr id="4" name="Slide Number Placeholder 3">
            <a:extLst>
              <a:ext uri="{FF2B5EF4-FFF2-40B4-BE49-F238E27FC236}">
                <a16:creationId xmlns:a16="http://schemas.microsoft.com/office/drawing/2014/main" id="{4A8CD969-B60F-DD5F-66E8-EB37948E42CD}"/>
              </a:ext>
            </a:extLst>
          </p:cNvPr>
          <p:cNvSpPr>
            <a:spLocks noGrp="1"/>
          </p:cNvSpPr>
          <p:nvPr>
            <p:ph type="sldNum" sz="quarter" idx="12"/>
          </p:nvPr>
        </p:nvSpPr>
        <p:spPr/>
        <p:txBody>
          <a:bodyPr/>
          <a:lstStyle/>
          <a:p>
            <a:fld id="{46472425-0277-41E5-AE3E-CAD9AF78CF72}" type="slidenum">
              <a:rPr lang="en-US" smtClean="0"/>
              <a:t>106</a:t>
            </a:fld>
            <a:endParaRPr lang="en-US"/>
          </a:p>
        </p:txBody>
      </p:sp>
    </p:spTree>
    <p:extLst>
      <p:ext uri="{BB962C8B-B14F-4D97-AF65-F5344CB8AC3E}">
        <p14:creationId xmlns:p14="http://schemas.microsoft.com/office/powerpoint/2010/main" val="28713278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43F6-45E4-FE6A-3333-5166A95DABBE}"/>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642823A9-95F2-D65B-75EC-256977C71BF1}"/>
              </a:ext>
            </a:extLst>
          </p:cNvPr>
          <p:cNvPicPr>
            <a:picLocks noGrp="1" noChangeAspect="1"/>
          </p:cNvPicPr>
          <p:nvPr>
            <p:ph idx="1"/>
          </p:nvPr>
        </p:nvPicPr>
        <p:blipFill>
          <a:blip r:embed="rId2"/>
          <a:stretch>
            <a:fillRect/>
          </a:stretch>
        </p:blipFill>
        <p:spPr>
          <a:xfrm>
            <a:off x="538549" y="980728"/>
            <a:ext cx="8066901" cy="5073427"/>
          </a:xfrm>
        </p:spPr>
      </p:pic>
      <p:sp>
        <p:nvSpPr>
          <p:cNvPr id="4" name="Slide Number Placeholder 3">
            <a:extLst>
              <a:ext uri="{FF2B5EF4-FFF2-40B4-BE49-F238E27FC236}">
                <a16:creationId xmlns:a16="http://schemas.microsoft.com/office/drawing/2014/main" id="{3B6BED26-55C9-BD83-8865-403F70E94AD9}"/>
              </a:ext>
            </a:extLst>
          </p:cNvPr>
          <p:cNvSpPr>
            <a:spLocks noGrp="1"/>
          </p:cNvSpPr>
          <p:nvPr>
            <p:ph type="sldNum" sz="quarter" idx="12"/>
          </p:nvPr>
        </p:nvSpPr>
        <p:spPr/>
        <p:txBody>
          <a:bodyPr/>
          <a:lstStyle/>
          <a:p>
            <a:fld id="{46472425-0277-41E5-AE3E-CAD9AF78CF72}" type="slidenum">
              <a:rPr lang="en-US" smtClean="0"/>
              <a:t>107</a:t>
            </a:fld>
            <a:endParaRPr lang="en-US"/>
          </a:p>
        </p:txBody>
      </p:sp>
    </p:spTree>
    <p:extLst>
      <p:ext uri="{BB962C8B-B14F-4D97-AF65-F5344CB8AC3E}">
        <p14:creationId xmlns:p14="http://schemas.microsoft.com/office/powerpoint/2010/main" val="25197910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normAutofit/>
          </a:bodyPr>
          <a:lstStyle/>
          <a:p>
            <a:pPr lvl="0" rtl="1">
              <a:spcBef>
                <a:spcPct val="20000"/>
              </a:spcBef>
              <a:buClr>
                <a:srgbClr val="FF0000"/>
              </a:buClr>
            </a:pPr>
            <a:r>
              <a:rPr lang="fa-IR" sz="3200" dirty="0">
                <a:latin typeface="IranNastaliq" pitchFamily="18" charset="0"/>
                <a:cs typeface="B Zar" panose="00000400000000000000" pitchFamily="2" charset="-78"/>
              </a:rPr>
              <a:t> مثال برای متغییر </a:t>
            </a:r>
            <a:r>
              <a:rPr lang="fa-IR" sz="3200" dirty="0">
                <a:solidFill>
                  <a:srgbClr val="EEECE1">
                    <a:lumMod val="10000"/>
                  </a:srgbClr>
                </a:solidFill>
                <a:ea typeface="+mn-ea"/>
                <a:cs typeface="B Zar" panose="00000400000000000000" pitchFamily="2" charset="-78"/>
              </a:rPr>
              <a:t>مخدوش کننده</a:t>
            </a:r>
            <a:r>
              <a:rPr lang="fa-IR" sz="3200" dirty="0">
                <a:solidFill>
                  <a:srgbClr val="FF0000"/>
                </a:solidFill>
                <a:ea typeface="+mn-ea"/>
                <a:cs typeface="B Zar" panose="00000400000000000000" pitchFamily="2" charset="-78"/>
              </a:rPr>
              <a:t>(</a:t>
            </a:r>
            <a:r>
              <a:rPr lang="fa-IR" sz="3200" dirty="0">
                <a:solidFill>
                  <a:srgbClr val="EEECE1">
                    <a:lumMod val="10000"/>
                  </a:srgbClr>
                </a:solidFill>
                <a:ea typeface="+mn-ea"/>
                <a:cs typeface="B Zar" panose="00000400000000000000" pitchFamily="2" charset="-78"/>
              </a:rPr>
              <a:t> </a:t>
            </a:r>
            <a:r>
              <a:rPr lang="en-US" sz="3200" dirty="0">
                <a:solidFill>
                  <a:srgbClr val="FF0000"/>
                </a:solidFill>
                <a:latin typeface="Angsana New" panose="02020603050405020304" pitchFamily="18" charset="-34"/>
                <a:ea typeface="+mn-ea"/>
                <a:cs typeface="Angsana New" panose="02020603050405020304" pitchFamily="18" charset="-34"/>
              </a:rPr>
              <a:t>Confounding</a:t>
            </a:r>
            <a:r>
              <a:rPr lang="fa-IR" sz="3200" dirty="0">
                <a:solidFill>
                  <a:srgbClr val="FF0000"/>
                </a:solidFill>
                <a:latin typeface="Angsana New" panose="02020603050405020304" pitchFamily="18" charset="-34"/>
                <a:ea typeface="+mn-ea"/>
                <a:cs typeface="Angsana New" panose="02020603050405020304" pitchFamily="18" charset="-34"/>
              </a:rPr>
              <a:t>)</a:t>
            </a:r>
            <a:endParaRPr lang="fa-IR" sz="3200" dirty="0">
              <a:solidFill>
                <a:srgbClr val="FF0000"/>
              </a:solidFill>
              <a:latin typeface="Angsana New" panose="02020603050405020304" pitchFamily="18" charset="-34"/>
              <a:ea typeface="+mn-ea"/>
              <a:cs typeface="B Zar" panose="00000400000000000000" pitchFamily="2" charset="-78"/>
            </a:endParaRPr>
          </a:p>
        </p:txBody>
      </p:sp>
      <p:sp>
        <p:nvSpPr>
          <p:cNvPr id="3" name="Subtitle 2"/>
          <p:cNvSpPr>
            <a:spLocks noGrp="1"/>
          </p:cNvSpPr>
          <p:nvPr>
            <p:ph type="subTitle" idx="1"/>
          </p:nvPr>
        </p:nvSpPr>
        <p:spPr>
          <a:xfrm>
            <a:off x="381000" y="1239671"/>
            <a:ext cx="8382000" cy="5181600"/>
          </a:xfrm>
        </p:spPr>
        <p:txBody>
          <a:bodyPr>
            <a:noAutofit/>
          </a:bodyPr>
          <a:lstStyle/>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5" name="Picture 4"/>
          <p:cNvPicPr>
            <a:picLocks noChangeAspect="1"/>
          </p:cNvPicPr>
          <p:nvPr/>
        </p:nvPicPr>
        <p:blipFill>
          <a:blip r:embed="rId2"/>
          <a:stretch>
            <a:fillRect/>
          </a:stretch>
        </p:blipFill>
        <p:spPr>
          <a:xfrm>
            <a:off x="1143000" y="1600200"/>
            <a:ext cx="6629401" cy="4184291"/>
          </a:xfrm>
          <a:prstGeom prst="rect">
            <a:avLst/>
          </a:prstGeom>
        </p:spPr>
      </p:pic>
    </p:spTree>
    <p:extLst>
      <p:ext uri="{BB962C8B-B14F-4D97-AF65-F5344CB8AC3E}">
        <p14:creationId xmlns:p14="http://schemas.microsoft.com/office/powerpoint/2010/main" val="35009228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E640-0627-1982-8C0A-71FB2DFD930F}"/>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A7BB2361-DC43-5A00-0AEE-215DDF945F66}"/>
              </a:ext>
            </a:extLst>
          </p:cNvPr>
          <p:cNvPicPr>
            <a:picLocks noGrp="1" noChangeAspect="1"/>
          </p:cNvPicPr>
          <p:nvPr>
            <p:ph idx="1"/>
          </p:nvPr>
        </p:nvPicPr>
        <p:blipFill>
          <a:blip r:embed="rId2"/>
          <a:stretch>
            <a:fillRect/>
          </a:stretch>
        </p:blipFill>
        <p:spPr>
          <a:xfrm>
            <a:off x="583177" y="692696"/>
            <a:ext cx="7977645" cy="4525963"/>
          </a:xfrm>
        </p:spPr>
      </p:pic>
      <p:sp>
        <p:nvSpPr>
          <p:cNvPr id="4" name="Slide Number Placeholder 3">
            <a:extLst>
              <a:ext uri="{FF2B5EF4-FFF2-40B4-BE49-F238E27FC236}">
                <a16:creationId xmlns:a16="http://schemas.microsoft.com/office/drawing/2014/main" id="{C0565373-DC16-2550-CAAE-B93297E4D5A1}"/>
              </a:ext>
            </a:extLst>
          </p:cNvPr>
          <p:cNvSpPr>
            <a:spLocks noGrp="1"/>
          </p:cNvSpPr>
          <p:nvPr>
            <p:ph type="sldNum" sz="quarter" idx="12"/>
          </p:nvPr>
        </p:nvSpPr>
        <p:spPr/>
        <p:txBody>
          <a:bodyPr/>
          <a:lstStyle/>
          <a:p>
            <a:fld id="{46472425-0277-41E5-AE3E-CAD9AF78CF72}" type="slidenum">
              <a:rPr lang="en-US" smtClean="0"/>
              <a:t>109</a:t>
            </a:fld>
            <a:endParaRPr lang="en-US"/>
          </a:p>
        </p:txBody>
      </p:sp>
    </p:spTree>
    <p:extLst>
      <p:ext uri="{BB962C8B-B14F-4D97-AF65-F5344CB8AC3E}">
        <p14:creationId xmlns:p14="http://schemas.microsoft.com/office/powerpoint/2010/main" val="2595293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a:bodyPr>
          <a:lstStyle/>
          <a:p>
            <a:pPr lvl="0" rtl="1">
              <a:spcBef>
                <a:spcPct val="20000"/>
              </a:spcBef>
            </a:pPr>
            <a:r>
              <a:rPr lang="fa-IR" sz="4000" dirty="0">
                <a:solidFill>
                  <a:prstClr val="black">
                    <a:lumMod val="95000"/>
                    <a:lumOff val="5000"/>
                  </a:prstClr>
                </a:solidFill>
                <a:ea typeface="+mn-ea"/>
                <a:cs typeface="B Zar" panose="00000400000000000000" pitchFamily="2" charset="-78"/>
              </a:rPr>
              <a:t>تحقيق بنيادي (پايه) </a:t>
            </a:r>
            <a:r>
              <a:rPr lang="fa-IR" sz="4000" dirty="0">
                <a:solidFill>
                  <a:prstClr val="black">
                    <a:tint val="75000"/>
                  </a:prstClr>
                </a:solidFill>
                <a:ea typeface="+mn-ea"/>
                <a:cs typeface="Arial" panose="020B0604020202020204" pitchFamily="34" charset="0"/>
              </a:rPr>
              <a:t>(</a:t>
            </a:r>
            <a:r>
              <a:rPr lang="en-US" sz="3600" dirty="0">
                <a:solidFill>
                  <a:srgbClr val="FF0000"/>
                </a:solidFill>
                <a:latin typeface="Angsana New" panose="02020603050405020304" pitchFamily="18" charset="-34"/>
                <a:ea typeface="+mn-ea"/>
                <a:cs typeface="Angsana New" panose="02020603050405020304" pitchFamily="18" charset="-34"/>
              </a:rPr>
              <a:t>Basic Research</a:t>
            </a:r>
            <a:r>
              <a:rPr lang="fa-IR" sz="4000" dirty="0">
                <a:solidFill>
                  <a:prstClr val="black">
                    <a:tint val="75000"/>
                  </a:prstClr>
                </a:solidFill>
                <a:ea typeface="+mn-ea"/>
                <a:cs typeface="Arial" panose="020B0604020202020204" pitchFamily="34" charset="0"/>
              </a:rPr>
              <a:t>)</a:t>
            </a:r>
            <a:endParaRPr lang="en-US" sz="4000" dirty="0">
              <a:solidFill>
                <a:prstClr val="black">
                  <a:tint val="75000"/>
                </a:prstClr>
              </a:solidFill>
              <a:ea typeface="+mn-ea"/>
              <a:cs typeface="+mn-cs"/>
            </a:endParaRPr>
          </a:p>
        </p:txBody>
      </p:sp>
      <p:sp>
        <p:nvSpPr>
          <p:cNvPr id="3" name="Subtitle 2"/>
          <p:cNvSpPr>
            <a:spLocks noGrp="1"/>
          </p:cNvSpPr>
          <p:nvPr>
            <p:ph type="subTitle" idx="1"/>
          </p:nvPr>
        </p:nvSpPr>
        <p:spPr>
          <a:xfrm>
            <a:off x="457200" y="1371600"/>
            <a:ext cx="8305800" cy="5257800"/>
          </a:xfrm>
        </p:spPr>
        <p:txBody>
          <a:bodyPr>
            <a:normAutofit/>
          </a:bodyPr>
          <a:lstStyle/>
          <a:p>
            <a:pPr marL="457200" indent="-457200" algn="justLow" rtl="1">
              <a:lnSpc>
                <a:spcPct val="150000"/>
              </a:lnSpc>
              <a:buClr>
                <a:srgbClr val="FF0000"/>
              </a:buClr>
              <a:buFont typeface="Wingdings" panose="05000000000000000000" pitchFamily="2" charset="2"/>
              <a:buChar char="v"/>
            </a:pPr>
            <a:r>
              <a:rPr lang="fa-IR" dirty="0">
                <a:solidFill>
                  <a:schemeClr val="tx1">
                    <a:lumMod val="95000"/>
                    <a:lumOff val="5000"/>
                  </a:schemeClr>
                </a:solidFill>
                <a:cs typeface="B Zar" panose="00000400000000000000" pitchFamily="2" charset="-78"/>
              </a:rPr>
              <a:t>اين نوع تحقيق عمدتاً در جهت گسترش مرزهاي دانش انجام مي شود و در حال حاضرنتايج آن كاربردي نمي باشد. نتايج اين نوع تحقيقات ممكن است به مرور زمان كاربرد پيدا كنند. </a:t>
            </a:r>
          </a:p>
          <a:p>
            <a:pPr algn="justLow" rtl="1"/>
            <a:r>
              <a:rPr lang="fa-IR" dirty="0"/>
              <a:t> </a:t>
            </a:r>
            <a:r>
              <a:rPr lang="fa-IR" dirty="0">
                <a:solidFill>
                  <a:srgbClr val="FF0000"/>
                </a:solidFill>
                <a:cs typeface="B Zar" panose="00000400000000000000" pitchFamily="2" charset="-78"/>
              </a:rPr>
              <a:t>مثال</a:t>
            </a:r>
            <a:r>
              <a:rPr lang="fa-IR" dirty="0">
                <a:solidFill>
                  <a:schemeClr val="tx1">
                    <a:lumMod val="95000"/>
                    <a:lumOff val="5000"/>
                  </a:schemeClr>
                </a:solidFill>
                <a:cs typeface="B Zar" panose="00000400000000000000" pitchFamily="2" charset="-78"/>
              </a:rPr>
              <a:t> : دمای مرکز خورشید چقدر است؟</a:t>
            </a:r>
          </a:p>
          <a:p>
            <a:pPr algn="justLow" rtl="1"/>
            <a:r>
              <a:rPr lang="fa-IR" dirty="0">
                <a:solidFill>
                  <a:srgbClr val="FF0000"/>
                </a:solidFill>
                <a:cs typeface="B Zar" panose="00000400000000000000" pitchFamily="2" charset="-78"/>
              </a:rPr>
              <a:t>مثال</a:t>
            </a:r>
            <a:r>
              <a:rPr lang="fa-IR" dirty="0">
                <a:solidFill>
                  <a:schemeClr val="tx1">
                    <a:lumMod val="95000"/>
                    <a:lumOff val="5000"/>
                  </a:schemeClr>
                </a:solidFill>
                <a:cs typeface="B Zar" panose="00000400000000000000" pitchFamily="2" charset="-78"/>
              </a:rPr>
              <a:t> : ترکیب هوای کره مریخ را چه چیزی </a:t>
            </a:r>
          </a:p>
          <a:p>
            <a:pPr algn="justLow" rtl="1"/>
            <a:r>
              <a:rPr lang="fa-IR" dirty="0">
                <a:solidFill>
                  <a:schemeClr val="tx1">
                    <a:lumMod val="95000"/>
                    <a:lumOff val="5000"/>
                  </a:schemeClr>
                </a:solidFill>
                <a:cs typeface="B Zar" panose="00000400000000000000" pitchFamily="2" charset="-78"/>
              </a:rPr>
              <a:t>تشکیل می دهد؟</a:t>
            </a:r>
            <a:endParaRPr lang="en-US" dirty="0">
              <a:solidFill>
                <a:schemeClr val="tx1">
                  <a:lumMod val="95000"/>
                  <a:lumOff val="5000"/>
                </a:schemeClr>
              </a:solidFill>
              <a:cs typeface="B Zar" panose="00000400000000000000" pitchFamily="2" charset="-78"/>
            </a:endParaRPr>
          </a:p>
        </p:txBody>
      </p:sp>
      <p:pic>
        <p:nvPicPr>
          <p:cNvPr id="4" name="Picture 5" descr="science2"/>
          <p:cNvPicPr>
            <a:picLocks noChangeAspect="1" noChangeArrowheads="1"/>
          </p:cNvPicPr>
          <p:nvPr/>
        </p:nvPicPr>
        <p:blipFill>
          <a:blip r:embed="rId2"/>
          <a:srcRect/>
          <a:stretch>
            <a:fillRect/>
          </a:stretch>
        </p:blipFill>
        <p:spPr bwMode="auto">
          <a:xfrm>
            <a:off x="304800" y="3855493"/>
            <a:ext cx="2667000" cy="2743200"/>
          </a:xfrm>
          <a:prstGeom prst="rect">
            <a:avLst/>
          </a:prstGeom>
          <a:solidFill>
            <a:srgbClr val="99CCFF"/>
          </a:solidFill>
          <a:ln w="9525">
            <a:noFill/>
            <a:miter lim="800000"/>
            <a:headEnd/>
            <a:tailEnd/>
          </a:ln>
        </p:spPr>
      </p:pic>
      <p:sp>
        <p:nvSpPr>
          <p:cNvPr id="5" name="Slide Number Placeholder 4"/>
          <p:cNvSpPr>
            <a:spLocks noGrp="1"/>
          </p:cNvSpPr>
          <p:nvPr>
            <p:ph type="sldNum" sz="quarter" idx="12"/>
          </p:nvPr>
        </p:nvSpPr>
        <p:spPr/>
        <p:txBody>
          <a:bodyPr/>
          <a:lstStyle/>
          <a:p>
            <a:fld id="{46472425-0277-41E5-AE3E-CAD9AF78CF72}" type="slidenum">
              <a:rPr lang="en-US" smtClean="0"/>
              <a:t>11</a:t>
            </a:fld>
            <a:endParaRPr lang="en-US"/>
          </a:p>
        </p:txBody>
      </p:sp>
    </p:spTree>
    <p:extLst>
      <p:ext uri="{BB962C8B-B14F-4D97-AF65-F5344CB8AC3E}">
        <p14:creationId xmlns:p14="http://schemas.microsoft.com/office/powerpoint/2010/main" val="21961829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54F7-56B2-0931-2F09-C9C4D846DD31}"/>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91A31B6B-8AD1-9069-AD1E-C4522EB83302}"/>
              </a:ext>
            </a:extLst>
          </p:cNvPr>
          <p:cNvPicPr>
            <a:picLocks noGrp="1" noChangeAspect="1"/>
          </p:cNvPicPr>
          <p:nvPr>
            <p:ph idx="1"/>
          </p:nvPr>
        </p:nvPicPr>
        <p:blipFill>
          <a:blip r:embed="rId2"/>
          <a:stretch>
            <a:fillRect/>
          </a:stretch>
        </p:blipFill>
        <p:spPr>
          <a:xfrm>
            <a:off x="645588" y="692696"/>
            <a:ext cx="8041212" cy="4525963"/>
          </a:xfrm>
        </p:spPr>
      </p:pic>
      <p:sp>
        <p:nvSpPr>
          <p:cNvPr id="4" name="Slide Number Placeholder 3">
            <a:extLst>
              <a:ext uri="{FF2B5EF4-FFF2-40B4-BE49-F238E27FC236}">
                <a16:creationId xmlns:a16="http://schemas.microsoft.com/office/drawing/2014/main" id="{AE0226C5-F608-CC9F-FBA3-97077CF2E9F4}"/>
              </a:ext>
            </a:extLst>
          </p:cNvPr>
          <p:cNvSpPr>
            <a:spLocks noGrp="1"/>
          </p:cNvSpPr>
          <p:nvPr>
            <p:ph type="sldNum" sz="quarter" idx="12"/>
          </p:nvPr>
        </p:nvSpPr>
        <p:spPr/>
        <p:txBody>
          <a:bodyPr/>
          <a:lstStyle/>
          <a:p>
            <a:fld id="{46472425-0277-41E5-AE3E-CAD9AF78CF72}" type="slidenum">
              <a:rPr lang="en-US" smtClean="0"/>
              <a:t>110</a:t>
            </a:fld>
            <a:endParaRPr lang="en-US"/>
          </a:p>
        </p:txBody>
      </p:sp>
    </p:spTree>
    <p:extLst>
      <p:ext uri="{BB962C8B-B14F-4D97-AF65-F5344CB8AC3E}">
        <p14:creationId xmlns:p14="http://schemas.microsoft.com/office/powerpoint/2010/main" val="2322108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A2762-3B57-B1D9-FA42-31D743FE9E01}"/>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0F41AF5D-F982-03C6-48F4-C70EFAE2E6C2}"/>
              </a:ext>
            </a:extLst>
          </p:cNvPr>
          <p:cNvPicPr>
            <a:picLocks noGrp="1" noChangeAspect="1"/>
          </p:cNvPicPr>
          <p:nvPr>
            <p:ph idx="1"/>
          </p:nvPr>
        </p:nvPicPr>
        <p:blipFill>
          <a:blip r:embed="rId2"/>
          <a:stretch>
            <a:fillRect/>
          </a:stretch>
        </p:blipFill>
        <p:spPr>
          <a:xfrm>
            <a:off x="395536" y="620688"/>
            <a:ext cx="8185806" cy="4525963"/>
          </a:xfrm>
        </p:spPr>
      </p:pic>
      <p:sp>
        <p:nvSpPr>
          <p:cNvPr id="4" name="Slide Number Placeholder 3">
            <a:extLst>
              <a:ext uri="{FF2B5EF4-FFF2-40B4-BE49-F238E27FC236}">
                <a16:creationId xmlns:a16="http://schemas.microsoft.com/office/drawing/2014/main" id="{5494B59E-1290-C6D6-2CF4-9109C8628234}"/>
              </a:ext>
            </a:extLst>
          </p:cNvPr>
          <p:cNvSpPr>
            <a:spLocks noGrp="1"/>
          </p:cNvSpPr>
          <p:nvPr>
            <p:ph type="sldNum" sz="quarter" idx="12"/>
          </p:nvPr>
        </p:nvSpPr>
        <p:spPr/>
        <p:txBody>
          <a:bodyPr/>
          <a:lstStyle/>
          <a:p>
            <a:fld id="{46472425-0277-41E5-AE3E-CAD9AF78CF72}" type="slidenum">
              <a:rPr lang="en-US" smtClean="0"/>
              <a:t>111</a:t>
            </a:fld>
            <a:endParaRPr lang="en-US"/>
          </a:p>
        </p:txBody>
      </p:sp>
    </p:spTree>
    <p:extLst>
      <p:ext uri="{BB962C8B-B14F-4D97-AF65-F5344CB8AC3E}">
        <p14:creationId xmlns:p14="http://schemas.microsoft.com/office/powerpoint/2010/main" val="10266891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9C44-54DB-BE14-9E8E-DCC7C7B2B19B}"/>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51E7F1FA-BC48-54F7-39E0-D37098942CCA}"/>
              </a:ext>
            </a:extLst>
          </p:cNvPr>
          <p:cNvPicPr>
            <a:picLocks noGrp="1" noChangeAspect="1"/>
          </p:cNvPicPr>
          <p:nvPr>
            <p:ph idx="1"/>
          </p:nvPr>
        </p:nvPicPr>
        <p:blipFill>
          <a:blip r:embed="rId2"/>
          <a:stretch>
            <a:fillRect/>
          </a:stretch>
        </p:blipFill>
        <p:spPr>
          <a:xfrm>
            <a:off x="571458" y="846138"/>
            <a:ext cx="8127473" cy="4525963"/>
          </a:xfrm>
        </p:spPr>
      </p:pic>
      <p:sp>
        <p:nvSpPr>
          <p:cNvPr id="4" name="Slide Number Placeholder 3">
            <a:extLst>
              <a:ext uri="{FF2B5EF4-FFF2-40B4-BE49-F238E27FC236}">
                <a16:creationId xmlns:a16="http://schemas.microsoft.com/office/drawing/2014/main" id="{E8698CEE-06DD-DCB1-CDE9-F5359F364577}"/>
              </a:ext>
            </a:extLst>
          </p:cNvPr>
          <p:cNvSpPr>
            <a:spLocks noGrp="1"/>
          </p:cNvSpPr>
          <p:nvPr>
            <p:ph type="sldNum" sz="quarter" idx="12"/>
          </p:nvPr>
        </p:nvSpPr>
        <p:spPr/>
        <p:txBody>
          <a:bodyPr/>
          <a:lstStyle/>
          <a:p>
            <a:fld id="{46472425-0277-41E5-AE3E-CAD9AF78CF72}" type="slidenum">
              <a:rPr lang="en-US" smtClean="0"/>
              <a:t>112</a:t>
            </a:fld>
            <a:endParaRPr lang="en-US"/>
          </a:p>
        </p:txBody>
      </p:sp>
    </p:spTree>
    <p:extLst>
      <p:ext uri="{BB962C8B-B14F-4D97-AF65-F5344CB8AC3E}">
        <p14:creationId xmlns:p14="http://schemas.microsoft.com/office/powerpoint/2010/main" val="721726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تعریف علمی و عملی متغییرها</a:t>
            </a:r>
          </a:p>
        </p:txBody>
      </p:sp>
      <p:sp>
        <p:nvSpPr>
          <p:cNvPr id="3" name="Subtitle 2"/>
          <p:cNvSpPr>
            <a:spLocks noGrp="1"/>
          </p:cNvSpPr>
          <p:nvPr>
            <p:ph type="subTitle" idx="1"/>
          </p:nvPr>
        </p:nvSpPr>
        <p:spPr>
          <a:xfrm>
            <a:off x="404884" y="1366932"/>
            <a:ext cx="8382000" cy="5181600"/>
          </a:xfrm>
        </p:spPr>
        <p:txBody>
          <a:bodyPr>
            <a:noAutofit/>
          </a:bodyPr>
          <a:lstStyle/>
          <a:p>
            <a:pPr lvl="0" algn="r" defTabSz="457200">
              <a:spcBef>
                <a:spcPts val="1000"/>
              </a:spcBef>
              <a:buClr>
                <a:srgbClr val="1E5155">
                  <a:lumMod val="40000"/>
                  <a:lumOff val="60000"/>
                </a:srgbClr>
              </a:buClr>
              <a:buSzPct val="80000"/>
            </a:pPr>
            <a:r>
              <a:rPr lang="fa-IR" sz="2800" dirty="0">
                <a:solidFill>
                  <a:srgbClr val="FF0000"/>
                </a:solidFill>
                <a:latin typeface="Century Gothic" panose="020B0502020202020204"/>
                <a:ea typeface="+mj-ea"/>
                <a:cs typeface="B Zar" panose="00000400000000000000" pitchFamily="2" charset="-78"/>
              </a:rPr>
              <a:t>تعریف علمی(تئوری یا نظری): </a:t>
            </a:r>
            <a:r>
              <a:rPr lang="fa-IR" sz="2800" dirty="0">
                <a:solidFill>
                  <a:schemeClr val="tx1">
                    <a:lumMod val="95000"/>
                    <a:lumOff val="5000"/>
                  </a:schemeClr>
                </a:solidFill>
                <a:latin typeface="Century Gothic" panose="020B0502020202020204"/>
                <a:ea typeface="+mj-ea"/>
                <a:cs typeface="B Zar" panose="00000400000000000000" pitchFamily="2" charset="-78"/>
              </a:rPr>
              <a:t>عمدتا از دائره المعارف ها،کتابهای مرجع،کتب درسی و .... اقتباس می شود.ذکر منبع مورد استفاده ضروری است.</a:t>
            </a:r>
          </a:p>
          <a:p>
            <a:pPr lvl="0" algn="r" defTabSz="457200">
              <a:spcBef>
                <a:spcPts val="1000"/>
              </a:spcBef>
              <a:buClr>
                <a:srgbClr val="1E5155">
                  <a:lumMod val="40000"/>
                  <a:lumOff val="60000"/>
                </a:srgbClr>
              </a:buClr>
              <a:buSzPct val="80000"/>
            </a:pPr>
            <a:r>
              <a:rPr lang="fa-IR" sz="2800" dirty="0">
                <a:solidFill>
                  <a:schemeClr val="tx1">
                    <a:lumMod val="95000"/>
                    <a:lumOff val="5000"/>
                  </a:schemeClr>
                </a:solidFill>
                <a:latin typeface="Century Gothic" panose="020B0502020202020204"/>
                <a:ea typeface="+mj-ea"/>
                <a:cs typeface="B Zar" panose="00000400000000000000" pitchFamily="2" charset="-78"/>
              </a:rPr>
              <a:t>مثال ) درد: احساس دیسترس یا تحمل عذاب ناشی از تحریک های انتهای یک عصب مخصوص(7).</a:t>
            </a:r>
          </a:p>
          <a:p>
            <a:pPr lvl="0" algn="r" defTabSz="457200">
              <a:spcBef>
                <a:spcPts val="1000"/>
              </a:spcBef>
              <a:buClr>
                <a:srgbClr val="1E5155">
                  <a:lumMod val="40000"/>
                  <a:lumOff val="60000"/>
                </a:srgbClr>
              </a:buClr>
              <a:buSzPct val="80000"/>
            </a:pPr>
            <a:r>
              <a:rPr lang="fa-IR" sz="2800" dirty="0">
                <a:solidFill>
                  <a:srgbClr val="FF0000"/>
                </a:solidFill>
                <a:latin typeface="Century Gothic" panose="020B0502020202020204"/>
                <a:ea typeface="+mj-ea"/>
                <a:cs typeface="B Zar" panose="00000400000000000000" pitchFamily="2" charset="-78"/>
              </a:rPr>
              <a:t>تعریف عملی: </a:t>
            </a:r>
            <a:r>
              <a:rPr lang="fa-IR" sz="2800" dirty="0">
                <a:solidFill>
                  <a:schemeClr val="tx1">
                    <a:lumMod val="95000"/>
                    <a:lumOff val="5000"/>
                  </a:schemeClr>
                </a:solidFill>
                <a:latin typeface="Century Gothic" panose="020B0502020202020204"/>
                <a:ea typeface="+mj-ea"/>
                <a:cs typeface="B Zar" panose="00000400000000000000" pitchFamily="2" charset="-78"/>
              </a:rPr>
              <a:t>بر عهده ی محقق بوده و به مشخص ساختن، تعریف نمودن متغیر و تعیین کردن عملیات و معیارهای تجربی که برای اندازه گیری و سنجش آن لازم است، می پردازد.</a:t>
            </a:r>
          </a:p>
          <a:p>
            <a:pPr lvl="0" algn="r" defTabSz="457200">
              <a:spcBef>
                <a:spcPts val="1000"/>
              </a:spcBef>
              <a:buClr>
                <a:srgbClr val="1E5155">
                  <a:lumMod val="40000"/>
                  <a:lumOff val="60000"/>
                </a:srgbClr>
              </a:buClr>
              <a:buSzPct val="80000"/>
            </a:pPr>
            <a:r>
              <a:rPr lang="fa-IR" sz="2800" dirty="0">
                <a:solidFill>
                  <a:schemeClr val="tx1">
                    <a:lumMod val="95000"/>
                    <a:lumOff val="5000"/>
                  </a:schemeClr>
                </a:solidFill>
                <a:latin typeface="Century Gothic" panose="020B0502020202020204"/>
                <a:ea typeface="+mj-ea"/>
                <a:cs typeface="B Zar" panose="00000400000000000000" pitchFamily="2" charset="-78"/>
              </a:rPr>
              <a:t>مثال)  درد: نمره ای که بیمار به مقیاس تطابق دیداری درد با امتیاز بین صفر (بدون درد) تا ده (درد شدید و غیر قابل تحمل) می دهد.</a:t>
            </a:r>
            <a:endParaRPr lang="en-US" sz="2800" dirty="0">
              <a:solidFill>
                <a:schemeClr val="tx1">
                  <a:lumMod val="95000"/>
                  <a:lumOff val="5000"/>
                </a:schemeClr>
              </a:solidFill>
              <a:latin typeface="Century Gothic" panose="020B0502020202020204"/>
              <a:ea typeface="+mj-ea"/>
              <a:cs typeface="B Zar" panose="00000400000000000000" pitchFamily="2" charset="-78"/>
            </a:endParaRPr>
          </a:p>
          <a:p>
            <a:pPr algn="justLow" rtl="1"/>
            <a:endParaRPr lang="en-US" sz="28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9469720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جدول متغییرها برای مثال قبل</a:t>
            </a:r>
          </a:p>
        </p:txBody>
      </p:sp>
      <p:sp>
        <p:nvSpPr>
          <p:cNvPr id="3" name="Subtitle 2"/>
          <p:cNvSpPr>
            <a:spLocks noGrp="1"/>
          </p:cNvSpPr>
          <p:nvPr>
            <p:ph type="subTitle" idx="1"/>
          </p:nvPr>
        </p:nvSpPr>
        <p:spPr>
          <a:xfrm>
            <a:off x="381000" y="1239671"/>
            <a:ext cx="8382000" cy="5181600"/>
          </a:xfrm>
        </p:spPr>
        <p:txBody>
          <a:bodyPr>
            <a:noAutofit/>
          </a:bodyPr>
          <a:lstStyle/>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04181"/>
            <a:ext cx="8382000" cy="5137562"/>
          </a:xfrm>
          <a:prstGeom prst="rect">
            <a:avLst/>
          </a:prstGeom>
        </p:spPr>
      </p:pic>
    </p:spTree>
    <p:extLst>
      <p:ext uri="{BB962C8B-B14F-4D97-AF65-F5344CB8AC3E}">
        <p14:creationId xmlns:p14="http://schemas.microsoft.com/office/powerpoint/2010/main" val="40065936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نمونه جدول متغییرها در پروپوزال</a:t>
            </a:r>
          </a:p>
        </p:txBody>
      </p:sp>
      <p:sp>
        <p:nvSpPr>
          <p:cNvPr id="3" name="Subtitle 2"/>
          <p:cNvSpPr>
            <a:spLocks noGrp="1"/>
          </p:cNvSpPr>
          <p:nvPr>
            <p:ph type="subTitle" idx="1"/>
          </p:nvPr>
        </p:nvSpPr>
        <p:spPr>
          <a:xfrm>
            <a:off x="381000" y="1239671"/>
            <a:ext cx="8382000" cy="5181600"/>
          </a:xfrm>
        </p:spPr>
        <p:txBody>
          <a:bodyPr>
            <a:noAutofit/>
          </a:bodyPr>
          <a:lstStyle/>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239671"/>
            <a:ext cx="8382000" cy="5116679"/>
          </a:xfrm>
          <a:prstGeom prst="rect">
            <a:avLst/>
          </a:prstGeom>
        </p:spPr>
      </p:pic>
    </p:spTree>
    <p:extLst>
      <p:ext uri="{BB962C8B-B14F-4D97-AF65-F5344CB8AC3E}">
        <p14:creationId xmlns:p14="http://schemas.microsoft.com/office/powerpoint/2010/main" val="2486033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fontScale="90000"/>
          </a:bodyPr>
          <a:lstStyle/>
          <a:p>
            <a:pPr lvl="0" rtl="1">
              <a:spcBef>
                <a:spcPct val="20000"/>
              </a:spcBef>
            </a:pPr>
            <a:r>
              <a:rPr lang="fa-IR" sz="4000" dirty="0">
                <a:solidFill>
                  <a:prstClr val="black">
                    <a:lumMod val="95000"/>
                    <a:lumOff val="5000"/>
                  </a:prstClr>
                </a:solidFill>
                <a:ea typeface="+mn-ea"/>
                <a:cs typeface="B Zar" panose="00000400000000000000" pitchFamily="2" charset="-78"/>
              </a:rPr>
              <a:t>تحقيق كاربردي  </a:t>
            </a:r>
            <a:r>
              <a:rPr lang="fa-IR" sz="3200" dirty="0">
                <a:solidFill>
                  <a:prstClr val="black">
                    <a:tint val="75000"/>
                  </a:prstClr>
                </a:solidFill>
                <a:ea typeface="+mn-ea"/>
                <a:cs typeface="Arial" panose="020B0604020202020204" pitchFamily="34" charset="0"/>
              </a:rPr>
              <a:t>(</a:t>
            </a:r>
            <a:r>
              <a:rPr lang="en-US" sz="5400" dirty="0">
                <a:solidFill>
                  <a:srgbClr val="FF0000"/>
                </a:solidFill>
                <a:latin typeface="Angsana New" panose="02020603050405020304" pitchFamily="18" charset="-34"/>
                <a:ea typeface="+mn-ea"/>
                <a:cs typeface="Angsana New" panose="02020603050405020304" pitchFamily="18" charset="-34"/>
              </a:rPr>
              <a:t>Applied Research</a:t>
            </a:r>
            <a:r>
              <a:rPr lang="fa-IR" sz="3200" dirty="0">
                <a:solidFill>
                  <a:prstClr val="black">
                    <a:tint val="75000"/>
                  </a:prstClr>
                </a:solidFill>
                <a:ea typeface="+mn-ea"/>
                <a:cs typeface="Arial" panose="020B0604020202020204" pitchFamily="34" charset="0"/>
              </a:rPr>
              <a:t>)</a:t>
            </a:r>
          </a:p>
        </p:txBody>
      </p:sp>
      <p:sp>
        <p:nvSpPr>
          <p:cNvPr id="3" name="Subtitle 2"/>
          <p:cNvSpPr>
            <a:spLocks noGrp="1"/>
          </p:cNvSpPr>
          <p:nvPr>
            <p:ph type="subTitle" idx="1"/>
          </p:nvPr>
        </p:nvSpPr>
        <p:spPr>
          <a:xfrm>
            <a:off x="457200" y="1447800"/>
            <a:ext cx="8305800" cy="5181600"/>
          </a:xfrm>
        </p:spPr>
        <p:txBody>
          <a:bodyPr>
            <a:normAutofit/>
          </a:bodyPr>
          <a:lstStyle/>
          <a:p>
            <a:pPr marL="457200" lvl="0" indent="-457200" algn="justLow" rtl="1" fontAlgn="base">
              <a:lnSpc>
                <a:spcPct val="150000"/>
              </a:lnSpc>
              <a:spcAft>
                <a:spcPct val="0"/>
              </a:spcAft>
              <a:buClr>
                <a:srgbClr val="FF0000"/>
              </a:buClr>
              <a:buSzPct val="90000"/>
              <a:buFont typeface="Wingdings" panose="05000000000000000000" pitchFamily="2" charset="2"/>
              <a:buChar char="v"/>
              <a:defRPr/>
            </a:pPr>
            <a:r>
              <a:rPr lang="fa-IR" sz="2800" b="1" kern="0" dirty="0">
                <a:solidFill>
                  <a:schemeClr val="tx1">
                    <a:lumMod val="95000"/>
                    <a:lumOff val="5000"/>
                  </a:schemeClr>
                </a:solidFill>
                <a:latin typeface="Arial"/>
                <a:cs typeface="B Nazanin" pitchFamily="2" charset="-78"/>
              </a:rPr>
              <a:t>اين نوع تحقيق به منظور </a:t>
            </a:r>
            <a:r>
              <a:rPr lang="ar-SA" sz="2800" b="1" kern="0" dirty="0">
                <a:solidFill>
                  <a:schemeClr val="tx1">
                    <a:lumMod val="95000"/>
                    <a:lumOff val="5000"/>
                  </a:schemeClr>
                </a:solidFill>
                <a:latin typeface="Arial"/>
                <a:cs typeface="B Nazanin" pitchFamily="2" charset="-78"/>
              </a:rPr>
              <a:t>كسب دانش علمي و فني جديد </a:t>
            </a:r>
            <a:r>
              <a:rPr lang="fa-IR" sz="2800" b="1" kern="0" dirty="0">
                <a:solidFill>
                  <a:schemeClr val="tx1">
                    <a:lumMod val="95000"/>
                    <a:lumOff val="5000"/>
                  </a:schemeClr>
                </a:solidFill>
                <a:latin typeface="Arial"/>
                <a:cs typeface="B Nazanin" pitchFamily="2" charset="-78"/>
              </a:rPr>
              <a:t>انجام شده و </a:t>
            </a:r>
            <a:r>
              <a:rPr lang="ar-SA" sz="2800" b="1" kern="0" dirty="0">
                <a:solidFill>
                  <a:schemeClr val="tx1">
                    <a:lumMod val="95000"/>
                    <a:lumOff val="5000"/>
                  </a:schemeClr>
                </a:solidFill>
                <a:latin typeface="Arial"/>
                <a:cs typeface="B Nazanin" pitchFamily="2" charset="-78"/>
              </a:rPr>
              <a:t>براي آن كاربرد ويژه</a:t>
            </a:r>
            <a:r>
              <a:rPr lang="ar-SA" sz="2800" b="1" kern="0" dirty="0">
                <a:solidFill>
                  <a:schemeClr val="tx1">
                    <a:lumMod val="95000"/>
                    <a:lumOff val="5000"/>
                  </a:schemeClr>
                </a:solidFill>
                <a:latin typeface="Arial"/>
                <a:cs typeface="Arial"/>
              </a:rPr>
              <a:t>‌</a:t>
            </a:r>
            <a:r>
              <a:rPr lang="ar-SA" sz="2800" b="1" kern="0" dirty="0">
                <a:solidFill>
                  <a:schemeClr val="tx1">
                    <a:lumMod val="95000"/>
                    <a:lumOff val="5000"/>
                  </a:schemeClr>
                </a:solidFill>
                <a:latin typeface="Arial"/>
                <a:cs typeface="B Nazanin" pitchFamily="2" charset="-78"/>
              </a:rPr>
              <a:t>اي در نظر گرفته </a:t>
            </a:r>
            <a:r>
              <a:rPr lang="fa-IR" sz="2800" b="1" kern="0" dirty="0">
                <a:solidFill>
                  <a:schemeClr val="tx1">
                    <a:lumMod val="95000"/>
                    <a:lumOff val="5000"/>
                  </a:schemeClr>
                </a:solidFill>
                <a:latin typeface="Arial"/>
                <a:cs typeface="B Nazanin" pitchFamily="2" charset="-78"/>
              </a:rPr>
              <a:t>مي </a:t>
            </a:r>
            <a:r>
              <a:rPr lang="ar-SA" sz="2800" b="1" kern="0" dirty="0">
                <a:solidFill>
                  <a:schemeClr val="tx1">
                    <a:lumMod val="95000"/>
                    <a:lumOff val="5000"/>
                  </a:schemeClr>
                </a:solidFill>
                <a:latin typeface="Arial"/>
                <a:cs typeface="B Nazanin" pitchFamily="2" charset="-78"/>
              </a:rPr>
              <a:t>شود</a:t>
            </a:r>
            <a:r>
              <a:rPr lang="fa-IR" sz="2800" b="1" kern="0" dirty="0">
                <a:solidFill>
                  <a:schemeClr val="tx1">
                    <a:lumMod val="95000"/>
                    <a:lumOff val="5000"/>
                  </a:schemeClr>
                </a:solidFill>
                <a:latin typeface="Arial"/>
                <a:cs typeface="B Nazanin" pitchFamily="2" charset="-78"/>
              </a:rPr>
              <a:t>.</a:t>
            </a:r>
          </a:p>
          <a:p>
            <a:pPr marL="457200" lvl="0" indent="-457200" algn="justLow" rtl="1" fontAlgn="base">
              <a:lnSpc>
                <a:spcPct val="150000"/>
              </a:lnSpc>
              <a:spcAft>
                <a:spcPct val="0"/>
              </a:spcAft>
              <a:buClr>
                <a:srgbClr val="FF0000"/>
              </a:buClr>
              <a:buSzPct val="90000"/>
              <a:buFont typeface="Wingdings" panose="05000000000000000000" pitchFamily="2" charset="2"/>
              <a:buChar char="v"/>
              <a:defRPr/>
            </a:pPr>
            <a:endParaRPr lang="en-US" sz="2800" b="1" kern="0" dirty="0">
              <a:solidFill>
                <a:schemeClr val="tx1">
                  <a:lumMod val="95000"/>
                  <a:lumOff val="5000"/>
                </a:schemeClr>
              </a:solidFill>
              <a:latin typeface="Arial"/>
              <a:cs typeface="B Nazanin" pitchFamily="2" charset="-78"/>
            </a:endParaRPr>
          </a:p>
          <a:p>
            <a:pPr marL="457200" indent="-457200" algn="r" rtl="1">
              <a:buClr>
                <a:srgbClr val="FF0000"/>
              </a:buClr>
              <a:buFont typeface="Wingdings" panose="05000000000000000000" pitchFamily="2" charset="2"/>
              <a:buChar char="v"/>
            </a:pPr>
            <a:r>
              <a:rPr lang="fa-IR" dirty="0"/>
              <a:t> </a:t>
            </a:r>
            <a:r>
              <a:rPr lang="fa-IR" dirty="0">
                <a:solidFill>
                  <a:schemeClr val="tx1">
                    <a:lumMod val="95000"/>
                    <a:lumOff val="5000"/>
                  </a:schemeClr>
                </a:solidFill>
                <a:cs typeface="B Zar" panose="00000400000000000000" pitchFamily="2" charset="-78"/>
              </a:rPr>
              <a:t>این نوع تحقیق بر یافتن راه حل فوری مسائل متمرکز می شود.</a:t>
            </a:r>
            <a:endParaRPr lang="en-US" dirty="0">
              <a:solidFill>
                <a:schemeClr val="tx1">
                  <a:lumMod val="95000"/>
                  <a:lumOff val="5000"/>
                </a:schemeClr>
              </a:solidFill>
              <a:cs typeface="B Zar" panose="00000400000000000000" pitchFamily="2" charset="-78"/>
            </a:endParaRPr>
          </a:p>
        </p:txBody>
      </p:sp>
      <p:pic>
        <p:nvPicPr>
          <p:cNvPr id="4" name="Picture 4" descr="kidsplaying"/>
          <p:cNvPicPr>
            <a:picLocks noChangeAspect="1" noChangeArrowheads="1" noCrop="1"/>
          </p:cNvPicPr>
          <p:nvPr/>
        </p:nvPicPr>
        <p:blipFill>
          <a:blip r:embed="rId2"/>
          <a:srcRect/>
          <a:stretch>
            <a:fillRect/>
          </a:stretch>
        </p:blipFill>
        <p:spPr bwMode="auto">
          <a:xfrm>
            <a:off x="2667000" y="4267200"/>
            <a:ext cx="3352799" cy="2209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46472425-0277-41E5-AE3E-CAD9AF78CF72}" type="slidenum">
              <a:rPr lang="en-US" smtClean="0"/>
              <a:t>12</a:t>
            </a:fld>
            <a:endParaRPr lang="en-US"/>
          </a:p>
        </p:txBody>
      </p:sp>
    </p:spTree>
    <p:extLst>
      <p:ext uri="{BB962C8B-B14F-4D97-AF65-F5344CB8AC3E}">
        <p14:creationId xmlns:p14="http://schemas.microsoft.com/office/powerpoint/2010/main" val="3908380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a:bodyPr>
          <a:lstStyle/>
          <a:p>
            <a:pPr lvl="0" algn="r" rtl="1">
              <a:spcBef>
                <a:spcPct val="20000"/>
              </a:spcBef>
            </a:pPr>
            <a:r>
              <a:rPr lang="fa-IR" sz="4000" dirty="0">
                <a:solidFill>
                  <a:prstClr val="black">
                    <a:lumMod val="95000"/>
                    <a:lumOff val="5000"/>
                  </a:prstClr>
                </a:solidFill>
                <a:ea typeface="+mn-ea"/>
                <a:cs typeface="B Zar" panose="00000400000000000000" pitchFamily="2" charset="-78"/>
              </a:rPr>
              <a:t>تحقیق بنیادی – کاربردی  </a:t>
            </a:r>
            <a:r>
              <a:rPr lang="fa-IR" sz="3200" dirty="0">
                <a:solidFill>
                  <a:prstClr val="black">
                    <a:tint val="75000"/>
                  </a:prstClr>
                </a:solidFill>
                <a:ea typeface="+mn-ea"/>
                <a:cs typeface="Arial" panose="020B0604020202020204" pitchFamily="34" charset="0"/>
              </a:rPr>
              <a:t>(</a:t>
            </a:r>
            <a:r>
              <a:rPr lang="en-US" sz="3200" dirty="0">
                <a:solidFill>
                  <a:prstClr val="black">
                    <a:tint val="75000"/>
                  </a:prstClr>
                </a:solidFill>
                <a:ea typeface="+mn-ea"/>
                <a:cs typeface="+mn-cs"/>
              </a:rPr>
              <a:t> (</a:t>
            </a:r>
            <a:r>
              <a:rPr lang="en-US" sz="2400" b="1" dirty="0">
                <a:solidFill>
                  <a:srgbClr val="FF0000"/>
                </a:solidFill>
                <a:latin typeface="Angsana New" panose="02020603050405020304" pitchFamily="18" charset="-34"/>
                <a:ea typeface="+mn-ea"/>
                <a:cs typeface="Angsana New" panose="02020603050405020304" pitchFamily="18" charset="-34"/>
              </a:rPr>
              <a:t>Basic – Applied Research </a:t>
            </a:r>
            <a:endParaRPr lang="en-US" sz="2400" b="1" dirty="0">
              <a:solidFill>
                <a:prstClr val="black">
                  <a:lumMod val="95000"/>
                  <a:lumOff val="5000"/>
                </a:prstClr>
              </a:solidFill>
              <a:ea typeface="+mn-ea"/>
              <a:cs typeface="B Zar" panose="00000400000000000000" pitchFamily="2" charset="-78"/>
            </a:endParaRPr>
          </a:p>
        </p:txBody>
      </p:sp>
      <p:sp>
        <p:nvSpPr>
          <p:cNvPr id="3" name="Subtitle 2"/>
          <p:cNvSpPr>
            <a:spLocks noGrp="1"/>
          </p:cNvSpPr>
          <p:nvPr>
            <p:ph type="subTitle" idx="1"/>
          </p:nvPr>
        </p:nvSpPr>
        <p:spPr>
          <a:xfrm>
            <a:off x="457200" y="1447800"/>
            <a:ext cx="8305800" cy="5181600"/>
          </a:xfrm>
        </p:spPr>
        <p:txBody>
          <a:bodyPr>
            <a:normAutofit/>
          </a:bodyPr>
          <a:lstStyle/>
          <a:p>
            <a:pPr marL="457200" indent="-457200" algn="justLow" rtl="1">
              <a:lnSpc>
                <a:spcPct val="150000"/>
              </a:lnSpc>
              <a:buClr>
                <a:srgbClr val="FF0000"/>
              </a:buClr>
              <a:buFont typeface="Wingdings" panose="05000000000000000000" pitchFamily="2" charset="2"/>
              <a:buChar char="v"/>
            </a:pPr>
            <a:r>
              <a:rPr lang="fa-IR" dirty="0">
                <a:solidFill>
                  <a:schemeClr val="tx1">
                    <a:lumMod val="95000"/>
                    <a:lumOff val="5000"/>
                  </a:schemeClr>
                </a:solidFill>
                <a:cs typeface="B Zar" panose="00000400000000000000" pitchFamily="2" charset="-78"/>
              </a:rPr>
              <a:t>اين نوع تحقيق هم اهداف بنیادی دارد و اهداف کاربردی به گونه ای که بخشی از آن در آینده کاربرد دارد و بخش از ان در جهت رفع مشکلات کنونی بشر قابل استفاده است.</a:t>
            </a:r>
            <a:endParaRPr lang="en-US" dirty="0">
              <a:solidFill>
                <a:schemeClr val="tx1">
                  <a:lumMod val="95000"/>
                  <a:lumOff val="5000"/>
                </a:schemeClr>
              </a:solidFill>
              <a:cs typeface="B Zar" panose="00000400000000000000" pitchFamily="2" charset="-78"/>
            </a:endParaRPr>
          </a:p>
        </p:txBody>
      </p:sp>
      <p:pic>
        <p:nvPicPr>
          <p:cNvPr id="4" name="Picture 4" descr="CLIPART_OF_15195_SM_548426BB"/>
          <p:cNvPicPr>
            <a:picLocks noChangeAspect="1" noChangeArrowheads="1"/>
          </p:cNvPicPr>
          <p:nvPr/>
        </p:nvPicPr>
        <p:blipFill>
          <a:blip r:embed="rId2"/>
          <a:srcRect/>
          <a:stretch>
            <a:fillRect/>
          </a:stretch>
        </p:blipFill>
        <p:spPr bwMode="auto">
          <a:xfrm>
            <a:off x="457200" y="3767137"/>
            <a:ext cx="3816350" cy="286226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46472425-0277-41E5-AE3E-CAD9AF78CF72}" type="slidenum">
              <a:rPr lang="en-US" smtClean="0"/>
              <a:t>13</a:t>
            </a:fld>
            <a:endParaRPr lang="en-US"/>
          </a:p>
        </p:txBody>
      </p:sp>
    </p:spTree>
    <p:extLst>
      <p:ext uri="{BB962C8B-B14F-4D97-AF65-F5344CB8AC3E}">
        <p14:creationId xmlns:p14="http://schemas.microsoft.com/office/powerpoint/2010/main" val="842872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reeform 2"/>
          <p:cNvSpPr>
            <a:spLocks/>
          </p:cNvSpPr>
          <p:nvPr/>
        </p:nvSpPr>
        <p:spPr bwMode="gray">
          <a:xfrm rot="-794496">
            <a:off x="4656138" y="2590800"/>
            <a:ext cx="1374775" cy="3962400"/>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003399"/>
              </a:gs>
              <a:gs pos="100000">
                <a:srgbClr val="002266"/>
              </a:gs>
            </a:gsLst>
            <a:lin ang="0" scaled="1"/>
          </a:gradFill>
          <a:ln w="6350">
            <a:noFill/>
            <a:round/>
            <a:headEnd/>
            <a:tailEnd/>
          </a:ln>
        </p:spPr>
        <p:txBody>
          <a:bodyPr/>
          <a:lstStyle/>
          <a:p>
            <a:endParaRPr lang="en-US"/>
          </a:p>
        </p:txBody>
      </p:sp>
      <p:sp>
        <p:nvSpPr>
          <p:cNvPr id="522243" name="Freeform 3"/>
          <p:cNvSpPr>
            <a:spLocks/>
          </p:cNvSpPr>
          <p:nvPr/>
        </p:nvSpPr>
        <p:spPr bwMode="gray">
          <a:xfrm rot="5461794">
            <a:off x="2513012" y="2055813"/>
            <a:ext cx="1374775" cy="3962400"/>
          </a:xfrm>
          <a:custGeom>
            <a:avLst/>
            <a:gdLst/>
            <a:ahLst/>
            <a:cxnLst>
              <a:cxn ang="0">
                <a:pos x="0" y="0"/>
              </a:cxn>
              <a:cxn ang="0">
                <a:pos x="48" y="14"/>
              </a:cxn>
              <a:cxn ang="0">
                <a:pos x="98" y="32"/>
              </a:cxn>
              <a:cxn ang="0">
                <a:pos x="147" y="54"/>
              </a:cxn>
              <a:cxn ang="0">
                <a:pos x="195" y="81"/>
              </a:cxn>
              <a:cxn ang="0">
                <a:pos x="242" y="111"/>
              </a:cxn>
              <a:cxn ang="0">
                <a:pos x="288" y="147"/>
              </a:cxn>
              <a:cxn ang="0">
                <a:pos x="333" y="185"/>
              </a:cxn>
              <a:cxn ang="0">
                <a:pos x="377" y="228"/>
              </a:cxn>
              <a:cxn ang="0">
                <a:pos x="418" y="275"/>
              </a:cxn>
              <a:cxn ang="0">
                <a:pos x="457" y="325"/>
              </a:cxn>
              <a:cxn ang="0">
                <a:pos x="493" y="379"/>
              </a:cxn>
              <a:cxn ang="0">
                <a:pos x="526" y="437"/>
              </a:cxn>
              <a:cxn ang="0">
                <a:pos x="555" y="497"/>
              </a:cxn>
              <a:cxn ang="0">
                <a:pos x="582" y="562"/>
              </a:cxn>
              <a:cxn ang="0">
                <a:pos x="604" y="630"/>
              </a:cxn>
              <a:cxn ang="0">
                <a:pos x="621" y="700"/>
              </a:cxn>
              <a:cxn ang="0">
                <a:pos x="634" y="774"/>
              </a:cxn>
              <a:cxn ang="0">
                <a:pos x="642" y="851"/>
              </a:cxn>
              <a:cxn ang="0">
                <a:pos x="646" y="930"/>
              </a:cxn>
              <a:cxn ang="0">
                <a:pos x="643" y="1011"/>
              </a:cxn>
              <a:cxn ang="0">
                <a:pos x="636" y="1086"/>
              </a:cxn>
              <a:cxn ang="0">
                <a:pos x="623" y="1160"/>
              </a:cxn>
              <a:cxn ang="0">
                <a:pos x="607" y="1230"/>
              </a:cxn>
              <a:cxn ang="0">
                <a:pos x="585" y="1297"/>
              </a:cxn>
              <a:cxn ang="0">
                <a:pos x="561" y="1361"/>
              </a:cxn>
              <a:cxn ang="0">
                <a:pos x="533" y="1421"/>
              </a:cxn>
              <a:cxn ang="0">
                <a:pos x="500" y="1478"/>
              </a:cxn>
              <a:cxn ang="0">
                <a:pos x="466" y="1532"/>
              </a:cxn>
              <a:cxn ang="0">
                <a:pos x="428" y="1582"/>
              </a:cxn>
              <a:cxn ang="0">
                <a:pos x="388" y="1627"/>
              </a:cxn>
              <a:cxn ang="0">
                <a:pos x="345" y="1670"/>
              </a:cxn>
              <a:cxn ang="0">
                <a:pos x="301" y="1709"/>
              </a:cxn>
              <a:cxn ang="0">
                <a:pos x="254" y="1744"/>
              </a:cxn>
              <a:cxn ang="0">
                <a:pos x="205" y="1776"/>
              </a:cxn>
              <a:cxn ang="0">
                <a:pos x="156" y="1803"/>
              </a:cxn>
              <a:cxn ang="0">
                <a:pos x="104" y="1826"/>
              </a:cxn>
              <a:cxn ang="0">
                <a:pos x="53" y="1846"/>
              </a:cxn>
              <a:cxn ang="0">
                <a:pos x="0" y="1861"/>
              </a:cxn>
              <a:cxn ang="0">
                <a:pos x="0" y="0"/>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chemeClr val="bg1">
                  <a:gamma/>
                  <a:shade val="66667"/>
                  <a:invGamma/>
                </a:schemeClr>
              </a:gs>
            </a:gsLst>
            <a:lin ang="0" scaled="1"/>
          </a:gradFill>
          <a:ln w="6350">
            <a:noFill/>
            <a:prstDash val="solid"/>
            <a:round/>
            <a:headEnd/>
            <a:tailEnd/>
          </a:ln>
        </p:spPr>
        <p:txBody>
          <a:bodyPr/>
          <a:lstStyle/>
          <a:p>
            <a:pPr>
              <a:defRPr/>
            </a:pPr>
            <a:endParaRPr lang="en-US"/>
          </a:p>
        </p:txBody>
      </p:sp>
      <p:sp>
        <p:nvSpPr>
          <p:cNvPr id="33796" name="Freeform 4"/>
          <p:cNvSpPr>
            <a:spLocks/>
          </p:cNvSpPr>
          <p:nvPr/>
        </p:nvSpPr>
        <p:spPr bwMode="gray">
          <a:xfrm rot="-7471624">
            <a:off x="4722812" y="230188"/>
            <a:ext cx="1374775" cy="3962400"/>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003399"/>
              </a:gs>
              <a:gs pos="100000">
                <a:srgbClr val="002266"/>
              </a:gs>
            </a:gsLst>
            <a:lin ang="0" scaled="1"/>
          </a:gradFill>
          <a:ln w="6350">
            <a:noFill/>
            <a:round/>
            <a:headEnd/>
            <a:tailEnd/>
          </a:ln>
        </p:spPr>
        <p:txBody>
          <a:bodyPr/>
          <a:lstStyle/>
          <a:p>
            <a:endParaRPr lang="en-US"/>
          </a:p>
        </p:txBody>
      </p:sp>
      <p:grpSp>
        <p:nvGrpSpPr>
          <p:cNvPr id="33797" name="Group 5"/>
          <p:cNvGrpSpPr>
            <a:grpSpLocks/>
          </p:cNvGrpSpPr>
          <p:nvPr/>
        </p:nvGrpSpPr>
        <p:grpSpPr bwMode="auto">
          <a:xfrm>
            <a:off x="1219200" y="1752600"/>
            <a:ext cx="6324600" cy="4876800"/>
            <a:chOff x="768" y="1104"/>
            <a:chExt cx="3984" cy="3072"/>
          </a:xfrm>
        </p:grpSpPr>
        <p:sp>
          <p:nvSpPr>
            <p:cNvPr id="33802" name="Freeform 6"/>
            <p:cNvSpPr>
              <a:spLocks/>
            </p:cNvSpPr>
            <p:nvPr/>
          </p:nvSpPr>
          <p:spPr bwMode="gray">
            <a:xfrm>
              <a:off x="2784" y="1680"/>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003399"/>
                </a:gs>
                <a:gs pos="100000">
                  <a:srgbClr val="A49450"/>
                </a:gs>
              </a:gsLst>
              <a:lin ang="0" scaled="1"/>
            </a:gradFill>
            <a:ln w="6350">
              <a:noFill/>
              <a:round/>
              <a:headEnd/>
              <a:tailEnd/>
            </a:ln>
          </p:spPr>
          <p:txBody>
            <a:bodyPr/>
            <a:lstStyle/>
            <a:p>
              <a:endParaRPr lang="en-US"/>
            </a:p>
          </p:txBody>
        </p:sp>
        <p:sp>
          <p:nvSpPr>
            <p:cNvPr id="33803" name="Freeform 7"/>
            <p:cNvSpPr>
              <a:spLocks/>
            </p:cNvSpPr>
            <p:nvPr/>
          </p:nvSpPr>
          <p:spPr bwMode="gray">
            <a:xfrm rot="6256290">
              <a:off x="1583" y="1153"/>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003399"/>
                </a:gs>
                <a:gs pos="100000">
                  <a:srgbClr val="5B8957"/>
                </a:gs>
              </a:gsLst>
              <a:lin ang="0" scaled="1"/>
            </a:gradFill>
            <a:ln w="6350">
              <a:noFill/>
              <a:round/>
              <a:headEnd/>
              <a:tailEnd/>
            </a:ln>
          </p:spPr>
          <p:txBody>
            <a:bodyPr/>
            <a:lstStyle/>
            <a:p>
              <a:endParaRPr lang="en-US"/>
            </a:p>
          </p:txBody>
        </p:sp>
        <p:sp>
          <p:nvSpPr>
            <p:cNvPr id="33804" name="Freeform 8"/>
            <p:cNvSpPr>
              <a:spLocks/>
            </p:cNvSpPr>
            <p:nvPr/>
          </p:nvSpPr>
          <p:spPr bwMode="gray">
            <a:xfrm rot="-6677128">
              <a:off x="3071" y="289"/>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003399"/>
                </a:gs>
                <a:gs pos="100000">
                  <a:srgbClr val="428E8C"/>
                </a:gs>
              </a:gsLst>
              <a:lin ang="0" scaled="1"/>
            </a:gradFill>
            <a:ln w="6350">
              <a:noFill/>
              <a:round/>
              <a:headEnd/>
              <a:tailEnd/>
            </a:ln>
          </p:spPr>
          <p:txBody>
            <a:bodyPr/>
            <a:lstStyle/>
            <a:p>
              <a:endParaRPr lang="en-US"/>
            </a:p>
          </p:txBody>
        </p:sp>
      </p:grpSp>
      <p:grpSp>
        <p:nvGrpSpPr>
          <p:cNvPr id="3" name="Group 9"/>
          <p:cNvGrpSpPr>
            <a:grpSpLocks/>
          </p:cNvGrpSpPr>
          <p:nvPr/>
        </p:nvGrpSpPr>
        <p:grpSpPr bwMode="auto">
          <a:xfrm>
            <a:off x="3810000" y="2667000"/>
            <a:ext cx="1600200" cy="1600200"/>
            <a:chOff x="2016" y="1920"/>
            <a:chExt cx="1680" cy="1680"/>
          </a:xfrm>
        </p:grpSpPr>
        <p:sp>
          <p:nvSpPr>
            <p:cNvPr id="33800" name="Oval 10"/>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headEnd/>
              <a:tailEnd/>
            </a:ln>
          </p:spPr>
          <p:txBody>
            <a:bodyPr wrap="none" anchor="ctr"/>
            <a:lstStyle/>
            <a:p>
              <a:endParaRPr lang="en-US"/>
            </a:p>
          </p:txBody>
        </p:sp>
        <p:sp>
          <p:nvSpPr>
            <p:cNvPr id="33801" name="Freeform 11"/>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chemeClr val="tx1"/>
                </a:gs>
                <a:gs pos="100000">
                  <a:srgbClr val="FF3300"/>
                </a:gs>
              </a:gsLst>
              <a:lin ang="5400000" scaled="1"/>
            </a:gradFill>
            <a:ln w="0">
              <a:noFill/>
              <a:round/>
              <a:headEnd/>
              <a:tailEnd/>
            </a:ln>
          </p:spPr>
          <p:txBody>
            <a:bodyPr/>
            <a:lstStyle/>
            <a:p>
              <a:endParaRPr lang="en-US"/>
            </a:p>
          </p:txBody>
        </p:sp>
      </p:grpSp>
      <p:sp>
        <p:nvSpPr>
          <p:cNvPr id="522252" name="Text Box 12"/>
          <p:cNvSpPr txBox="1">
            <a:spLocks noChangeArrowheads="1"/>
          </p:cNvSpPr>
          <p:nvPr/>
        </p:nvSpPr>
        <p:spPr bwMode="gray">
          <a:xfrm>
            <a:off x="1755775" y="435365"/>
            <a:ext cx="2663825" cy="1495794"/>
          </a:xfrm>
          <a:prstGeom prst="rect">
            <a:avLst/>
          </a:prstGeom>
          <a:solidFill>
            <a:srgbClr val="FFFF00"/>
          </a:solidFill>
          <a:ln w="9525" algn="ctr">
            <a:noFill/>
            <a:miter lim="800000"/>
            <a:headEnd/>
            <a:tailEnd/>
          </a:ln>
          <a:effectLst>
            <a:outerShdw dist="35921" dir="2700000" algn="ctr" rotWithShape="0">
              <a:schemeClr val="bg2"/>
            </a:outerShdw>
          </a:effectLst>
        </p:spPr>
        <p:txBody>
          <a:bodyPr>
            <a:spAutoFit/>
          </a:bodyPr>
          <a:lstStyle/>
          <a:p>
            <a:pPr eaLnBrk="0" hangingPunct="0">
              <a:lnSpc>
                <a:spcPct val="120000"/>
              </a:lnSpc>
              <a:defRPr/>
            </a:pPr>
            <a:r>
              <a:rPr lang="fa-IR" sz="4000" b="1" dirty="0">
                <a:cs typeface="B Titr" pitchFamily="2" charset="-78"/>
              </a:rPr>
              <a:t>عنوان تحقيق</a:t>
            </a:r>
          </a:p>
          <a:p>
            <a:pPr eaLnBrk="0" hangingPunct="0">
              <a:lnSpc>
                <a:spcPct val="120000"/>
              </a:lnSpc>
              <a:defRPr/>
            </a:pPr>
            <a:r>
              <a:rPr lang="en-US" sz="3600" b="1" dirty="0">
                <a:latin typeface="Angsana New" panose="02020603050405020304" pitchFamily="18" charset="-34"/>
                <a:cs typeface="Angsana New" panose="02020603050405020304" pitchFamily="18" charset="-34"/>
              </a:rPr>
              <a:t>Title of Research</a:t>
            </a:r>
          </a:p>
        </p:txBody>
      </p:sp>
      <p:sp>
        <p:nvSpPr>
          <p:cNvPr id="2" name="Slide Number Placeholder 1"/>
          <p:cNvSpPr>
            <a:spLocks noGrp="1"/>
          </p:cNvSpPr>
          <p:nvPr>
            <p:ph type="sldNum" sz="quarter" idx="12"/>
          </p:nvPr>
        </p:nvSpPr>
        <p:spPr/>
        <p:txBody>
          <a:bodyPr/>
          <a:lstStyle/>
          <a:p>
            <a:fld id="{46472425-0277-41E5-AE3E-CAD9AF78CF72}" type="slidenum">
              <a:rPr lang="en-US" smtClean="0"/>
              <a:t>14</a:t>
            </a:fld>
            <a:endParaRPr lang="en-US"/>
          </a:p>
        </p:txBody>
      </p:sp>
    </p:spTree>
    <p:extLst>
      <p:ext uri="{BB962C8B-B14F-4D97-AF65-F5344CB8AC3E}">
        <p14:creationId xmlns:p14="http://schemas.microsoft.com/office/powerpoint/2010/main" val="1087061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idx="4294967295"/>
          </p:nvPr>
        </p:nvSpPr>
        <p:spPr>
          <a:xfrm>
            <a:off x="360363" y="333375"/>
            <a:ext cx="7772400" cy="1143000"/>
          </a:xfrm>
          <a:effectLst>
            <a:outerShdw dist="28398" dir="3806097" algn="ctr" rotWithShape="0">
              <a:schemeClr val="bg2"/>
            </a:outerShdw>
          </a:effectLst>
        </p:spPr>
        <p:txBody>
          <a:bodyPr>
            <a:normAutofit fontScale="90000"/>
          </a:bodyPr>
          <a:lstStyle/>
          <a:p>
            <a:pPr eaLnBrk="1" hangingPunct="1">
              <a:defRPr/>
            </a:pPr>
            <a:br>
              <a:rPr lang="ar-SA" sz="3600" b="1">
                <a:solidFill>
                  <a:srgbClr val="CC0000"/>
                </a:solidFill>
              </a:rPr>
            </a:br>
            <a:r>
              <a:rPr lang="ar-SA" sz="3600" b="1">
                <a:solidFill>
                  <a:srgbClr val="CC0000"/>
                </a:solidFill>
              </a:rPr>
              <a:t> </a:t>
            </a:r>
            <a:br>
              <a:rPr lang="en-US" sz="3600" b="1">
                <a:solidFill>
                  <a:srgbClr val="CC0000"/>
                </a:solidFill>
              </a:rPr>
            </a:br>
            <a:endParaRPr lang="en-US" sz="3600" b="1">
              <a:solidFill>
                <a:srgbClr val="CC0000"/>
              </a:solidFill>
            </a:endParaRPr>
          </a:p>
        </p:txBody>
      </p:sp>
      <p:sp>
        <p:nvSpPr>
          <p:cNvPr id="538627" name="AutoShape 3"/>
          <p:cNvSpPr>
            <a:spLocks noChangeArrowheads="1"/>
          </p:cNvSpPr>
          <p:nvPr/>
        </p:nvSpPr>
        <p:spPr bwMode="auto">
          <a:xfrm>
            <a:off x="4787900" y="333375"/>
            <a:ext cx="3816350" cy="2735263"/>
          </a:xfrm>
          <a:prstGeom prst="cloudCallout">
            <a:avLst>
              <a:gd name="adj1" fmla="val -56616"/>
              <a:gd name="adj2" fmla="val 88829"/>
            </a:avLst>
          </a:prstGeom>
          <a:solidFill>
            <a:schemeClr val="accent6">
              <a:lumMod val="20000"/>
              <a:lumOff val="80000"/>
            </a:schemeClr>
          </a:solidFill>
          <a:ln w="9525">
            <a:solidFill>
              <a:schemeClr val="tx1"/>
            </a:solidFill>
            <a:round/>
            <a:headEnd/>
            <a:tailEnd/>
          </a:ln>
          <a:effectLst/>
        </p:spPr>
        <p:txBody>
          <a:bodyPr/>
          <a:lstStyle/>
          <a:p>
            <a:pPr rtl="1" eaLnBrk="0" hangingPunct="0">
              <a:defRPr/>
            </a:pPr>
            <a:endParaRPr kumimoji="1" lang="fa-IR" sz="800" b="1" dirty="0">
              <a:cs typeface="Zar" pitchFamily="2" charset="-78"/>
            </a:endParaRPr>
          </a:p>
          <a:p>
            <a:pPr rtl="1" eaLnBrk="0" hangingPunct="0">
              <a:lnSpc>
                <a:spcPct val="120000"/>
              </a:lnSpc>
              <a:defRPr/>
            </a:pPr>
            <a:r>
              <a:rPr kumimoji="1" lang="fa-IR" sz="2800" b="1" dirty="0">
                <a:cs typeface="B Titr" pitchFamily="2" charset="-78"/>
              </a:rPr>
              <a:t>موضوع تحقيق</a:t>
            </a:r>
          </a:p>
          <a:p>
            <a:pPr rtl="1" eaLnBrk="0" hangingPunct="0">
              <a:lnSpc>
                <a:spcPct val="120000"/>
              </a:lnSpc>
              <a:defRPr/>
            </a:pPr>
            <a:r>
              <a:rPr kumimoji="1" lang="fa-IR" sz="2800" b="1" dirty="0">
                <a:cs typeface="B Titr" pitchFamily="2" charset="-78"/>
              </a:rPr>
              <a:t> را چگونه انتخاب</a:t>
            </a:r>
          </a:p>
          <a:p>
            <a:pPr rtl="1" eaLnBrk="0" hangingPunct="0">
              <a:lnSpc>
                <a:spcPct val="120000"/>
              </a:lnSpc>
              <a:defRPr/>
            </a:pPr>
            <a:r>
              <a:rPr kumimoji="1" lang="fa-IR" sz="2800" b="1" dirty="0">
                <a:cs typeface="B Titr" pitchFamily="2" charset="-78"/>
              </a:rPr>
              <a:t> مي كنيد؟</a:t>
            </a:r>
            <a:endParaRPr kumimoji="1" lang="en-US" sz="2800" b="1" dirty="0">
              <a:cs typeface="B Titr" pitchFamily="2" charset="-78"/>
            </a:endParaRPr>
          </a:p>
        </p:txBody>
      </p:sp>
      <p:pic>
        <p:nvPicPr>
          <p:cNvPr id="34820" name="Picture 4" descr="0511-0710-0510-4451"/>
          <p:cNvPicPr>
            <a:picLocks noChangeAspect="1" noChangeArrowheads="1"/>
          </p:cNvPicPr>
          <p:nvPr/>
        </p:nvPicPr>
        <p:blipFill>
          <a:blip r:embed="rId2"/>
          <a:srcRect/>
          <a:stretch>
            <a:fillRect/>
          </a:stretch>
        </p:blipFill>
        <p:spPr bwMode="auto">
          <a:xfrm>
            <a:off x="684213" y="2732088"/>
            <a:ext cx="3673475" cy="3554412"/>
          </a:xfrm>
          <a:prstGeom prst="rect">
            <a:avLst/>
          </a:prstGeom>
          <a:noFill/>
          <a:ln w="6350">
            <a:solidFill>
              <a:srgbClr val="990000"/>
            </a:solidFill>
            <a:miter lim="800000"/>
            <a:headEnd/>
            <a:tailEnd/>
          </a:ln>
        </p:spPr>
      </p:pic>
      <p:sp>
        <p:nvSpPr>
          <p:cNvPr id="2" name="Slide Number Placeholder 1"/>
          <p:cNvSpPr>
            <a:spLocks noGrp="1"/>
          </p:cNvSpPr>
          <p:nvPr>
            <p:ph type="sldNum" sz="quarter" idx="12"/>
          </p:nvPr>
        </p:nvSpPr>
        <p:spPr/>
        <p:txBody>
          <a:bodyPr/>
          <a:lstStyle/>
          <a:p>
            <a:fld id="{46472425-0277-41E5-AE3E-CAD9AF78CF72}" type="slidenum">
              <a:rPr lang="en-US" smtClean="0"/>
              <a:t>15</a:t>
            </a:fld>
            <a:endParaRPr lang="en-US"/>
          </a:p>
        </p:txBody>
      </p:sp>
    </p:spTree>
    <p:extLst>
      <p:ext uri="{BB962C8B-B14F-4D97-AF65-F5344CB8AC3E}">
        <p14:creationId xmlns:p14="http://schemas.microsoft.com/office/powerpoint/2010/main" val="119791577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یافتن حیطه و موضوع تحقیق</a:t>
            </a:r>
          </a:p>
        </p:txBody>
      </p:sp>
      <p:sp>
        <p:nvSpPr>
          <p:cNvPr id="3" name="Subtitle 2"/>
          <p:cNvSpPr>
            <a:spLocks noGrp="1"/>
          </p:cNvSpPr>
          <p:nvPr>
            <p:ph type="subTitle" idx="1"/>
          </p:nvPr>
        </p:nvSpPr>
        <p:spPr>
          <a:xfrm>
            <a:off x="457200" y="1447800"/>
            <a:ext cx="8305800" cy="5181600"/>
          </a:xfrm>
        </p:spPr>
        <p:txBody>
          <a:bodyPr>
            <a:normAutofit/>
          </a:bodyPr>
          <a:lstStyle/>
          <a:p>
            <a:pPr marL="457200" lvl="0" indent="-457200" algn="just" rtl="1" fontAlgn="base">
              <a:spcAft>
                <a:spcPct val="0"/>
              </a:spcAft>
              <a:buClr>
                <a:srgbClr val="FF0000"/>
              </a:buClr>
              <a:buSzPct val="70000"/>
              <a:buFont typeface="Wingdings" panose="05000000000000000000" pitchFamily="2" charset="2"/>
              <a:buChar char="§"/>
            </a:pPr>
            <a:r>
              <a:rPr lang="fa-IR" sz="3000" b="1" kern="0" dirty="0">
                <a:solidFill>
                  <a:srgbClr val="000000"/>
                </a:solidFill>
                <a:latin typeface="Arial"/>
                <a:cs typeface="B Zar" pitchFamily="2" charset="-78"/>
              </a:rPr>
              <a:t>نداشتن ایده </a:t>
            </a:r>
            <a:r>
              <a:rPr lang="fa-IR" sz="3000" kern="0" dirty="0">
                <a:solidFill>
                  <a:srgbClr val="000000"/>
                </a:solidFill>
                <a:latin typeface="Arial"/>
                <a:cs typeface="B Zar" pitchFamily="2" charset="-78"/>
              </a:rPr>
              <a:t>مشکل بزرگي بر سر راه تحقیق است.</a:t>
            </a:r>
          </a:p>
          <a:p>
            <a:pPr lvl="0" algn="just" rtl="1" fontAlgn="base">
              <a:spcAft>
                <a:spcPct val="0"/>
              </a:spcAft>
              <a:buClr>
                <a:srgbClr val="FF0000"/>
              </a:buClr>
              <a:buSzPct val="70000"/>
            </a:pPr>
            <a:endParaRPr lang="fa-IR" sz="3000" kern="0" dirty="0">
              <a:solidFill>
                <a:srgbClr val="000000"/>
              </a:solidFill>
              <a:latin typeface="Arial"/>
              <a:cs typeface="B Zar" pitchFamily="2" charset="-78"/>
            </a:endParaRPr>
          </a:p>
          <a:p>
            <a:pPr marL="457200" lvl="0" indent="-457200" algn="just" rtl="1" fontAlgn="base">
              <a:spcAft>
                <a:spcPct val="0"/>
              </a:spcAft>
              <a:buClr>
                <a:srgbClr val="FF0000"/>
              </a:buClr>
              <a:buSzPct val="70000"/>
              <a:buFont typeface="Wingdings" panose="05000000000000000000" pitchFamily="2" charset="2"/>
              <a:buChar char="§"/>
            </a:pPr>
            <a:r>
              <a:rPr lang="fa-IR" kern="0" dirty="0">
                <a:solidFill>
                  <a:srgbClr val="000000"/>
                </a:solidFill>
                <a:latin typeface="Arial"/>
                <a:cs typeface="B Zar" pitchFamily="2" charset="-78"/>
              </a:rPr>
              <a:t>یافتن موضوع خوب تحقیق یک هنر مهمي است. بدون داشتن این مهارت، صرف خواندن و یادگرفتن روش تحقیق هرگز انسان را محقق نخواهد کرد.</a:t>
            </a:r>
          </a:p>
          <a:p>
            <a:pPr marL="457200" lvl="0" indent="-457200" algn="just" rtl="1" fontAlgn="base">
              <a:spcAft>
                <a:spcPct val="0"/>
              </a:spcAft>
              <a:buClr>
                <a:srgbClr val="FF0000"/>
              </a:buClr>
              <a:buSzPct val="70000"/>
              <a:buFont typeface="Wingdings" panose="05000000000000000000" pitchFamily="2" charset="2"/>
              <a:buChar char="§"/>
            </a:pPr>
            <a:endParaRPr lang="fa-IR" sz="3000" kern="0" dirty="0">
              <a:solidFill>
                <a:srgbClr val="000000"/>
              </a:solidFill>
              <a:latin typeface="Arial"/>
              <a:cs typeface="B Zar" pitchFamily="2" charset="-78"/>
            </a:endParaRPr>
          </a:p>
          <a:p>
            <a:pPr marL="457200" lvl="0" indent="-457200" algn="just" rtl="1" fontAlgn="base">
              <a:spcAft>
                <a:spcPct val="0"/>
              </a:spcAft>
              <a:buClr>
                <a:srgbClr val="FF0000"/>
              </a:buClr>
              <a:buSzPct val="70000"/>
              <a:buFont typeface="Wingdings" panose="05000000000000000000" pitchFamily="2" charset="2"/>
              <a:buChar char="§"/>
            </a:pPr>
            <a:r>
              <a:rPr lang="fa-IR" kern="0" dirty="0">
                <a:solidFill>
                  <a:srgbClr val="000000"/>
                </a:solidFill>
                <a:latin typeface="Arial"/>
                <a:cs typeface="B Zar" pitchFamily="2" charset="-78"/>
              </a:rPr>
              <a:t>ذهن پژوهشگر باید با دیدن هر مشکل و با خواندن هر مطلب علمی، دهها موضوع جدید برای تحقیق را بیافریند.</a:t>
            </a:r>
            <a:endParaRPr lang="en-US" kern="0" dirty="0">
              <a:solidFill>
                <a:srgbClr val="000000"/>
              </a:solidFill>
              <a:latin typeface="Arial"/>
              <a:cs typeface="B Zar" pitchFamily="2" charset="-78"/>
            </a:endParaRPr>
          </a:p>
          <a:p>
            <a:pPr algn="r" rtl="1"/>
            <a:endParaRPr lang="fa-IR" dirty="0">
              <a:solidFill>
                <a:schemeClr val="tx1">
                  <a:lumMod val="95000"/>
                  <a:lumOff val="5000"/>
                </a:schemeClr>
              </a:solidFill>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302590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یافتن حیطه و موضوع تحقیق</a:t>
            </a:r>
          </a:p>
        </p:txBody>
      </p:sp>
      <p:sp>
        <p:nvSpPr>
          <p:cNvPr id="3" name="Subtitle 2"/>
          <p:cNvSpPr>
            <a:spLocks noGrp="1"/>
          </p:cNvSpPr>
          <p:nvPr>
            <p:ph type="subTitle" idx="1"/>
          </p:nvPr>
        </p:nvSpPr>
        <p:spPr>
          <a:xfrm>
            <a:off x="457200" y="1447800"/>
            <a:ext cx="8305800" cy="5181600"/>
          </a:xfrm>
        </p:spPr>
        <p:txBody>
          <a:bodyPr>
            <a:normAutofit/>
          </a:bodyPr>
          <a:lstStyle/>
          <a:p>
            <a:pPr marL="457200" lvl="0" indent="-457200" algn="just" rtl="1" fontAlgn="base">
              <a:spcAft>
                <a:spcPct val="0"/>
              </a:spcAft>
              <a:buClr>
                <a:srgbClr val="FF0000"/>
              </a:buClr>
              <a:buSzPct val="70000"/>
              <a:buFont typeface="Wingdings" panose="05000000000000000000" pitchFamily="2" charset="2"/>
              <a:buChar char="v"/>
            </a:pPr>
            <a:r>
              <a:rPr lang="fa-IR" sz="3000" kern="0" dirty="0">
                <a:solidFill>
                  <a:srgbClr val="000000"/>
                </a:solidFill>
                <a:latin typeface="Arial"/>
                <a:cs typeface="B Zar" pitchFamily="2" charset="-78"/>
              </a:rPr>
              <a:t>برای يافتن موضوع مناسب تحقیق باید</a:t>
            </a:r>
          </a:p>
          <a:p>
            <a:pPr marL="801687" lvl="1" indent="-457200" algn="just" rtl="1" fontAlgn="base">
              <a:spcAft>
                <a:spcPct val="0"/>
              </a:spcAft>
              <a:buClr>
                <a:srgbClr val="FF0000"/>
              </a:buClr>
              <a:buSzPct val="70000"/>
              <a:buFont typeface="Wingdings" panose="05000000000000000000" pitchFamily="2" charset="2"/>
              <a:buChar char="§"/>
            </a:pPr>
            <a:r>
              <a:rPr lang="fa-IR" sz="2600" kern="0" dirty="0">
                <a:solidFill>
                  <a:srgbClr val="000000"/>
                </a:solidFill>
                <a:latin typeface="Arial"/>
                <a:cs typeface="B Zar" pitchFamily="2" charset="-78"/>
              </a:rPr>
              <a:t> زیاد مطالعه نمود و مقالات و مجلات را مرور نموده و عناوین تحقیق دیگران را با دقت برانداز نمود.</a:t>
            </a:r>
          </a:p>
          <a:p>
            <a:pPr marL="801687" lvl="1" indent="-457200" algn="just" rtl="1" fontAlgn="base">
              <a:spcAft>
                <a:spcPct val="0"/>
              </a:spcAft>
              <a:buClr>
                <a:srgbClr val="FF0000"/>
              </a:buClr>
              <a:buSzPct val="70000"/>
              <a:buFont typeface="Wingdings" panose="05000000000000000000" pitchFamily="2" charset="2"/>
              <a:buChar char="§"/>
            </a:pPr>
            <a:r>
              <a:rPr lang="fa-IR" sz="2600" kern="0" dirty="0">
                <a:solidFill>
                  <a:srgbClr val="000000"/>
                </a:solidFill>
                <a:latin typeface="Arial"/>
                <a:cs typeface="B Zar" pitchFamily="2" charset="-78"/>
              </a:rPr>
              <a:t>سعی نمود ذهنی کل نگر داشت. اجزا را در کنار هم قرار داده و تصویر ذهنی مناسبی از حیطه و یا حیطه های علمی مرتبط بوجود آورد.</a:t>
            </a:r>
          </a:p>
          <a:p>
            <a:pPr marL="801687" lvl="1" indent="-457200" algn="just" rtl="1" fontAlgn="base">
              <a:spcAft>
                <a:spcPct val="0"/>
              </a:spcAft>
              <a:buClr>
                <a:srgbClr val="FF0000"/>
              </a:buClr>
              <a:buSzPct val="70000"/>
              <a:buFont typeface="Wingdings" panose="05000000000000000000" pitchFamily="2" charset="2"/>
              <a:buChar char="§"/>
            </a:pPr>
            <a:r>
              <a:rPr lang="fa-IR" sz="2600" kern="0" dirty="0">
                <a:solidFill>
                  <a:srgbClr val="000000"/>
                </a:solidFill>
                <a:latin typeface="Arial"/>
                <a:cs typeface="B Zar" pitchFamily="2" charset="-78"/>
              </a:rPr>
              <a:t>در یافتن خلاها و ایجاد شبه در مطالب علمی تلاش نمود.</a:t>
            </a:r>
          </a:p>
          <a:p>
            <a:pPr marL="801687" lvl="1" indent="-457200" algn="just" rtl="1" fontAlgn="base">
              <a:spcAft>
                <a:spcPct val="0"/>
              </a:spcAft>
              <a:buClr>
                <a:srgbClr val="FF0000"/>
              </a:buClr>
              <a:buSzPct val="70000"/>
              <a:buFont typeface="Wingdings" panose="05000000000000000000" pitchFamily="2" charset="2"/>
              <a:buChar char="§"/>
            </a:pPr>
            <a:r>
              <a:rPr lang="fa-IR" sz="2600" kern="0" dirty="0">
                <a:solidFill>
                  <a:srgbClr val="000000"/>
                </a:solidFill>
                <a:latin typeface="Arial"/>
                <a:cs typeface="B Zar" pitchFamily="2" charset="-78"/>
              </a:rPr>
              <a:t>تخیل علمی داشت</a:t>
            </a:r>
          </a:p>
          <a:p>
            <a:pPr marL="801687" lvl="1" indent="-457200" algn="just" rtl="1" fontAlgn="base">
              <a:spcAft>
                <a:spcPct val="0"/>
              </a:spcAft>
              <a:buClr>
                <a:srgbClr val="FF0000"/>
              </a:buClr>
              <a:buSzPct val="70000"/>
              <a:buFont typeface="Wingdings" panose="05000000000000000000" pitchFamily="2" charset="2"/>
              <a:buChar char="§"/>
            </a:pPr>
            <a:r>
              <a:rPr lang="fa-IR" sz="2600" kern="0" dirty="0">
                <a:solidFill>
                  <a:srgbClr val="000000"/>
                </a:solidFill>
                <a:latin typeface="Arial"/>
                <a:cs typeface="B Zar" pitchFamily="2" charset="-78"/>
              </a:rPr>
              <a:t>دور را نگاه نمود</a:t>
            </a:r>
          </a:p>
          <a:p>
            <a:pPr marL="801687" lvl="1" indent="-457200" algn="just" rtl="1" fontAlgn="base">
              <a:spcAft>
                <a:spcPct val="0"/>
              </a:spcAft>
              <a:buClr>
                <a:srgbClr val="FF0000"/>
              </a:buClr>
              <a:buSzPct val="70000"/>
              <a:buFont typeface="Wingdings" panose="05000000000000000000" pitchFamily="2" charset="2"/>
              <a:buChar char="§"/>
            </a:pPr>
            <a:r>
              <a:rPr lang="fa-IR" sz="2600" kern="0" dirty="0">
                <a:solidFill>
                  <a:srgbClr val="000000"/>
                </a:solidFill>
                <a:latin typeface="Arial"/>
                <a:cs typeface="B Zar" pitchFamily="2" charset="-78"/>
              </a:rPr>
              <a:t>در مجادلات و بحثها علمی شرکت فعال داشت. شنونده و یا خواننده صرف بودن کافی نیست</a:t>
            </a:r>
          </a:p>
          <a:p>
            <a:pPr algn="r" rtl="1"/>
            <a:endParaRPr lang="fa-IR" dirty="0">
              <a:solidFill>
                <a:schemeClr val="tx1">
                  <a:lumMod val="95000"/>
                  <a:lumOff val="5000"/>
                </a:schemeClr>
              </a:solidFill>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582934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خصوصیات موضوع تحقیق</a:t>
            </a:r>
          </a:p>
        </p:txBody>
      </p:sp>
      <p:sp>
        <p:nvSpPr>
          <p:cNvPr id="3" name="Subtitle 2"/>
          <p:cNvSpPr>
            <a:spLocks noGrp="1"/>
          </p:cNvSpPr>
          <p:nvPr>
            <p:ph type="subTitle" idx="1"/>
          </p:nvPr>
        </p:nvSpPr>
        <p:spPr>
          <a:xfrm>
            <a:off x="457200" y="1371600"/>
            <a:ext cx="8305800" cy="5181600"/>
          </a:xfrm>
        </p:spPr>
        <p:txBody>
          <a:bodyPr>
            <a:normAutofit fontScale="92500" lnSpcReduction="10000"/>
          </a:bodyPr>
          <a:lstStyle/>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نو و بدیع بودن (نقطه مقابل تکراری بودن)</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مناسبت داشتن(بروز، شیوع، مرگ و میر)</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اولویت(استان، کشور، منطقه)</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کاربردی بودن</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مورد توجه افراد صاحب نظر بودن</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قابل انجام بودن</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نداشتن مشکل اخلاقی</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باصرفه بودن</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علمی بودن</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قابل درک برای مخاطبین</a:t>
            </a:r>
          </a:p>
          <a:p>
            <a:pPr algn="r" rtl="1"/>
            <a:endParaRPr lang="fa-IR" dirty="0">
              <a:solidFill>
                <a:schemeClr val="tx1">
                  <a:lumMod val="95000"/>
                  <a:lumOff val="5000"/>
                </a:schemeClr>
              </a:solidFill>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74118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a:bodyPr>
          <a:lstStyle/>
          <a:p>
            <a:r>
              <a:rPr lang="fa-IR" sz="3600" dirty="0">
                <a:latin typeface="IranNastaliq" pitchFamily="18" charset="0"/>
                <a:cs typeface="B Zar" panose="00000400000000000000" pitchFamily="2" charset="-78"/>
              </a:rPr>
              <a:t>تعیین کنندگان موضوع تحقیق</a:t>
            </a:r>
          </a:p>
        </p:txBody>
      </p:sp>
      <p:sp>
        <p:nvSpPr>
          <p:cNvPr id="3" name="Subtitle 2"/>
          <p:cNvSpPr>
            <a:spLocks noGrp="1"/>
          </p:cNvSpPr>
          <p:nvPr>
            <p:ph type="subTitle" idx="1"/>
          </p:nvPr>
        </p:nvSpPr>
        <p:spPr>
          <a:xfrm>
            <a:off x="457200" y="1220336"/>
            <a:ext cx="8305800" cy="5181600"/>
          </a:xfrm>
        </p:spPr>
        <p:txBody>
          <a:bodyPr>
            <a:normAutofit/>
          </a:bodyPr>
          <a:lstStyle/>
          <a:p>
            <a:pPr algn="r" rtl="1"/>
            <a:endParaRPr lang="fa-IR" dirty="0"/>
          </a:p>
          <a:p>
            <a:pPr marL="609600" lvl="0" indent="-609600" algn="r" rtl="1" fontAlgn="base">
              <a:spcAft>
                <a:spcPct val="0"/>
              </a:spcAft>
              <a:buClr>
                <a:srgbClr val="86D1EC"/>
              </a:buClr>
              <a:buSzPct val="90000"/>
              <a:buBlip>
                <a:blip r:embed="rId2"/>
              </a:buBlip>
            </a:pPr>
            <a:r>
              <a:rPr lang="fa-IR" sz="3000" b="1" kern="0" dirty="0">
                <a:solidFill>
                  <a:schemeClr val="tx1">
                    <a:lumMod val="95000"/>
                    <a:lumOff val="5000"/>
                  </a:schemeClr>
                </a:solidFill>
                <a:latin typeface="Arial"/>
                <a:cs typeface="B Zar" panose="00000400000000000000" pitchFamily="2" charset="-78"/>
              </a:rPr>
              <a:t>سياستگذاران و برنامه ريزان</a:t>
            </a:r>
          </a:p>
          <a:p>
            <a:pPr marL="609600" lvl="0" indent="-609600" algn="r" rtl="1" fontAlgn="base">
              <a:spcAft>
                <a:spcPct val="0"/>
              </a:spcAft>
              <a:buClr>
                <a:srgbClr val="86D1EC"/>
              </a:buClr>
              <a:buSzPct val="90000"/>
              <a:buBlip>
                <a:blip r:embed="rId2"/>
              </a:buBlip>
            </a:pPr>
            <a:r>
              <a:rPr lang="fa-IR" sz="3000" b="1" kern="0" dirty="0">
                <a:solidFill>
                  <a:schemeClr val="tx1">
                    <a:lumMod val="95000"/>
                    <a:lumOff val="5000"/>
                  </a:schemeClr>
                </a:solidFill>
                <a:latin typeface="Arial"/>
                <a:cs typeface="B Zar" panose="00000400000000000000" pitchFamily="2" charset="-78"/>
              </a:rPr>
              <a:t>ارائه كنندگان خدمت</a:t>
            </a:r>
          </a:p>
          <a:p>
            <a:pPr marL="609600" lvl="0" indent="-609600" algn="r" rtl="1" fontAlgn="base">
              <a:spcAft>
                <a:spcPct val="0"/>
              </a:spcAft>
              <a:buClr>
                <a:srgbClr val="86D1EC"/>
              </a:buClr>
              <a:buSzPct val="90000"/>
              <a:buBlip>
                <a:blip r:embed="rId2"/>
              </a:buBlip>
            </a:pPr>
            <a:r>
              <a:rPr lang="fa-IR" sz="3000" b="1" kern="0" dirty="0">
                <a:solidFill>
                  <a:schemeClr val="tx1">
                    <a:lumMod val="95000"/>
                    <a:lumOff val="5000"/>
                  </a:schemeClr>
                </a:solidFill>
                <a:latin typeface="Arial"/>
                <a:cs typeface="B Zar" panose="00000400000000000000" pitchFamily="2" charset="-78"/>
              </a:rPr>
              <a:t>صاحب نظران، كارشناسان، اساتيد، دانشجويان، ... </a:t>
            </a:r>
            <a:endParaRPr lang="en-US" sz="3000" b="1" kern="0" dirty="0">
              <a:solidFill>
                <a:schemeClr val="tx1">
                  <a:lumMod val="95000"/>
                  <a:lumOff val="5000"/>
                </a:schemeClr>
              </a:solidFill>
              <a:latin typeface="Arial"/>
              <a:cs typeface="B Zar" panose="00000400000000000000" pitchFamily="2" charset="-78"/>
            </a:endParaRPr>
          </a:p>
          <a:p>
            <a:pPr algn="r" rtl="1"/>
            <a:endParaRPr lang="en-US" dirty="0"/>
          </a:p>
        </p:txBody>
      </p:sp>
      <p:pic>
        <p:nvPicPr>
          <p:cNvPr id="4" name="Picture 4"/>
          <p:cNvPicPr>
            <a:picLocks noChangeAspect="1" noChangeArrowheads="1"/>
          </p:cNvPicPr>
          <p:nvPr/>
        </p:nvPicPr>
        <p:blipFill>
          <a:blip r:embed="rId3"/>
          <a:srcRect/>
          <a:stretch>
            <a:fillRect/>
          </a:stretch>
        </p:blipFill>
        <p:spPr bwMode="auto">
          <a:xfrm>
            <a:off x="3124200" y="3810000"/>
            <a:ext cx="2647950" cy="2663825"/>
          </a:xfrm>
          <a:prstGeom prst="rect">
            <a:avLst/>
          </a:prstGeom>
          <a:noFill/>
          <a:ln w="50800">
            <a:solidFill>
              <a:srgbClr val="800000"/>
            </a:solidFill>
            <a:miter lim="800000"/>
            <a:headEnd/>
            <a:tailEnd/>
          </a:ln>
        </p:spPr>
      </p:pic>
      <p:sp>
        <p:nvSpPr>
          <p:cNvPr id="5" name="Slide Number Placeholder 4"/>
          <p:cNvSpPr>
            <a:spLocks noGrp="1"/>
          </p:cNvSpPr>
          <p:nvPr>
            <p:ph type="sldNum" sz="quarter" idx="12"/>
          </p:nvPr>
        </p:nvSpPr>
        <p:spPr/>
        <p:txBody>
          <a:bodyPr/>
          <a:lstStyle/>
          <a:p>
            <a:fld id="{46472425-0277-41E5-AE3E-CAD9AF78CF72}" type="slidenum">
              <a:rPr lang="en-US" smtClean="0"/>
              <a:t>19</a:t>
            </a:fld>
            <a:endParaRPr lang="en-US"/>
          </a:p>
        </p:txBody>
      </p:sp>
    </p:spTree>
    <p:extLst>
      <p:ext uri="{BB962C8B-B14F-4D97-AF65-F5344CB8AC3E}">
        <p14:creationId xmlns:p14="http://schemas.microsoft.com/office/powerpoint/2010/main" val="424093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1"/>
            <a:ext cx="8610600" cy="838199"/>
          </a:xfrm>
          <a:solidFill>
            <a:srgbClr val="FFFF00"/>
          </a:solidFill>
          <a:ln>
            <a:solidFill>
              <a:srgbClr val="00B0F0"/>
            </a:solidFill>
          </a:ln>
        </p:spPr>
        <p:txBody>
          <a:bodyPr/>
          <a:lstStyle/>
          <a:p>
            <a:r>
              <a:rPr kumimoji="0" lang="fa-IR" sz="4400" b="0" i="0" u="none" strike="noStrike" kern="1200" cap="none" spc="0" normalizeH="0" baseline="0" noProof="0" dirty="0">
                <a:ln>
                  <a:noFill/>
                </a:ln>
                <a:solidFill>
                  <a:prstClr val="black"/>
                </a:solidFill>
                <a:effectLst/>
                <a:uLnTx/>
                <a:uFillTx/>
                <a:latin typeface="IranNastaliq" pitchFamily="18" charset="0"/>
                <a:ea typeface="+mj-ea"/>
                <a:cs typeface="B Zar" panose="00000400000000000000" pitchFamily="2" charset="-78"/>
              </a:rPr>
              <a:t>تحقیق چیست؟</a:t>
            </a:r>
            <a:endParaRPr lang="en-US" dirty="0">
              <a:latin typeface="IranNastaliq" pitchFamily="18" charset="0"/>
              <a:cs typeface="B Zar" panose="00000400000000000000" pitchFamily="2" charset="-78"/>
            </a:endParaRPr>
          </a:p>
        </p:txBody>
      </p:sp>
      <p:sp>
        <p:nvSpPr>
          <p:cNvPr id="3" name="Subtitle 2"/>
          <p:cNvSpPr>
            <a:spLocks noGrp="1"/>
          </p:cNvSpPr>
          <p:nvPr>
            <p:ph type="subTitle" idx="1"/>
          </p:nvPr>
        </p:nvSpPr>
        <p:spPr>
          <a:xfrm>
            <a:off x="457200" y="1143000"/>
            <a:ext cx="8458200" cy="5486400"/>
          </a:xfrm>
        </p:spPr>
        <p:txBody>
          <a:bodyPr>
            <a:normAutofit/>
          </a:bodyPr>
          <a:lstStyle/>
          <a:p>
            <a:pPr lvl="0" rtl="1" fontAlgn="base">
              <a:spcAft>
                <a:spcPct val="0"/>
              </a:spcAft>
              <a:buClr>
                <a:srgbClr val="86D1EC"/>
              </a:buClr>
              <a:buSzPct val="90000"/>
            </a:pPr>
            <a:endParaRPr lang="fa-IR" sz="800" b="1" kern="0" dirty="0">
              <a:solidFill>
                <a:srgbClr val="0070C0"/>
              </a:solidFill>
              <a:latin typeface="Arial"/>
              <a:cs typeface="B Nazanin" pitchFamily="2" charset="-78"/>
            </a:endParaRPr>
          </a:p>
          <a:p>
            <a:pPr lvl="0" rtl="1" fontAlgn="base">
              <a:spcAft>
                <a:spcPct val="0"/>
              </a:spcAft>
              <a:buClr>
                <a:srgbClr val="86D1EC"/>
              </a:buClr>
              <a:buSzPct val="90000"/>
            </a:pPr>
            <a:r>
              <a:rPr lang="fa-IR" b="1" kern="0" dirty="0">
                <a:solidFill>
                  <a:srgbClr val="0070C0"/>
                </a:solidFill>
                <a:latin typeface="Arial"/>
                <a:cs typeface="B Nazanin" pitchFamily="2" charset="-78"/>
              </a:rPr>
              <a:t>”</a:t>
            </a:r>
            <a:r>
              <a:rPr lang="ar-SA" b="1" kern="0" dirty="0">
                <a:solidFill>
                  <a:srgbClr val="0070C0"/>
                </a:solidFill>
                <a:latin typeface="Arial"/>
                <a:cs typeface="B Nazanin" pitchFamily="2" charset="-78"/>
              </a:rPr>
              <a:t>تحقيق</a:t>
            </a:r>
            <a:r>
              <a:rPr lang="fa-IR" b="1" kern="0" dirty="0">
                <a:solidFill>
                  <a:srgbClr val="0070C0"/>
                </a:solidFill>
                <a:latin typeface="Arial"/>
                <a:cs typeface="B Nazanin" pitchFamily="2" charset="-78"/>
              </a:rPr>
              <a:t>“</a:t>
            </a:r>
            <a:r>
              <a:rPr lang="en-US" b="1" kern="0" dirty="0">
                <a:solidFill>
                  <a:srgbClr val="0070C0"/>
                </a:solidFill>
                <a:latin typeface="Arial"/>
                <a:cs typeface="B Nazanin" pitchFamily="2" charset="-78"/>
              </a:rPr>
              <a:t> </a:t>
            </a:r>
            <a:r>
              <a:rPr lang="fa-IR" b="1" kern="0" dirty="0">
                <a:solidFill>
                  <a:srgbClr val="0070C0"/>
                </a:solidFill>
                <a:latin typeface="Arial"/>
                <a:cs typeface="B Nazanin" pitchFamily="2" charset="-78"/>
              </a:rPr>
              <a:t>يا ”پژوهش“</a:t>
            </a:r>
          </a:p>
          <a:p>
            <a:pPr marL="342900" lvl="0" indent="-342900" algn="justLow" rtl="1" fontAlgn="base">
              <a:spcAft>
                <a:spcPct val="0"/>
              </a:spcAft>
              <a:buClr>
                <a:srgbClr val="86D1EC"/>
              </a:buClr>
              <a:buSzPct val="90000"/>
            </a:pPr>
            <a:r>
              <a:rPr lang="fa-IR" sz="2800" b="1" kern="0" dirty="0">
                <a:solidFill>
                  <a:schemeClr val="tx1">
                    <a:lumMod val="95000"/>
                    <a:lumOff val="5000"/>
                  </a:schemeClr>
                </a:solidFill>
                <a:latin typeface="Arial"/>
                <a:cs typeface="B Nazanin" pitchFamily="2" charset="-78"/>
              </a:rPr>
              <a:t> </a:t>
            </a:r>
            <a:r>
              <a:rPr kumimoji="0" lang="fa-IR" sz="3600" b="0" i="0" u="none" strike="noStrike" kern="1200" cap="none" spc="0" normalizeH="0" baseline="0" noProof="0" dirty="0">
                <a:ln>
                  <a:noFill/>
                </a:ln>
                <a:solidFill>
                  <a:prstClr val="black">
                    <a:lumMod val="95000"/>
                    <a:lumOff val="5000"/>
                  </a:prstClr>
                </a:solidFill>
                <a:effectLst/>
                <a:uLnTx/>
                <a:uFillTx/>
                <a:latin typeface="Calibri"/>
                <a:ea typeface="+mn-ea"/>
                <a:cs typeface="B Zar" panose="00000400000000000000" pitchFamily="2" charset="-78"/>
              </a:rPr>
              <a:t>جستجوی منظمی است برای دستیابی به دانش جدید به دلیل یک نیاز درک شده یا کنجکاوی، که باید به شیوه استانداردی انجام شود تا میزان خطا در آن به حداقل برسد.</a:t>
            </a:r>
            <a:endParaRPr lang="fa-IR" sz="2400" b="1" kern="0" dirty="0">
              <a:solidFill>
                <a:schemeClr val="tx1">
                  <a:lumMod val="95000"/>
                  <a:lumOff val="5000"/>
                </a:schemeClr>
              </a:solidFill>
              <a:latin typeface="Arial"/>
              <a:cs typeface="B Nazanin" pitchFamily="2" charset="-78"/>
            </a:endParaRPr>
          </a:p>
          <a:p>
            <a:pPr marL="342900" lvl="0" indent="-342900" algn="justLow" rtl="1" fontAlgn="base">
              <a:spcAft>
                <a:spcPct val="0"/>
              </a:spcAft>
              <a:buClr>
                <a:srgbClr val="86D1EC"/>
              </a:buClr>
              <a:buSzPct val="90000"/>
            </a:pPr>
            <a:r>
              <a:rPr lang="fa-IR" sz="2800" b="1" kern="0" dirty="0">
                <a:solidFill>
                  <a:schemeClr val="tx1">
                    <a:lumMod val="95000"/>
                    <a:lumOff val="5000"/>
                  </a:schemeClr>
                </a:solidFill>
                <a:latin typeface="Arial"/>
                <a:cs typeface="B Nazanin" pitchFamily="2" charset="-78"/>
              </a:rPr>
              <a:t>  </a:t>
            </a:r>
            <a:endParaRPr lang="en-US" b="1" kern="0" dirty="0">
              <a:solidFill>
                <a:srgbClr val="0070C0"/>
              </a:solidFill>
              <a:latin typeface="Arial"/>
              <a:cs typeface="B Nazanin" pitchFamily="2" charset="-78"/>
            </a:endParaRPr>
          </a:p>
          <a:p>
            <a:pPr algn="r" rtl="1"/>
            <a:endParaRPr lang="en-US" dirty="0"/>
          </a:p>
        </p:txBody>
      </p:sp>
      <p:pic>
        <p:nvPicPr>
          <p:cNvPr id="4" name="Picture 5" descr="013"/>
          <p:cNvPicPr>
            <a:picLocks noChangeAspect="1" noChangeArrowheads="1"/>
          </p:cNvPicPr>
          <p:nvPr/>
        </p:nvPicPr>
        <p:blipFill>
          <a:blip r:embed="rId2"/>
          <a:srcRect/>
          <a:stretch>
            <a:fillRect/>
          </a:stretch>
        </p:blipFill>
        <p:spPr bwMode="auto">
          <a:xfrm>
            <a:off x="295701" y="228601"/>
            <a:ext cx="1098550" cy="1447799"/>
          </a:xfrm>
          <a:prstGeom prst="rect">
            <a:avLst/>
          </a:prstGeom>
          <a:noFill/>
          <a:ln w="9525">
            <a:noFill/>
            <a:miter lim="800000"/>
            <a:headEnd/>
            <a:tailEnd/>
          </a:ln>
        </p:spPr>
      </p:pic>
      <p:pic>
        <p:nvPicPr>
          <p:cNvPr id="5" name="Picture 6" descr="076"/>
          <p:cNvPicPr>
            <a:picLocks noChangeAspect="1" noChangeArrowheads="1"/>
          </p:cNvPicPr>
          <p:nvPr/>
        </p:nvPicPr>
        <p:blipFill>
          <a:blip r:embed="rId3"/>
          <a:srcRect/>
          <a:stretch>
            <a:fillRect/>
          </a:stretch>
        </p:blipFill>
        <p:spPr bwMode="auto">
          <a:xfrm>
            <a:off x="7424382" y="228601"/>
            <a:ext cx="1491018" cy="1261267"/>
          </a:xfrm>
          <a:prstGeom prst="rect">
            <a:avLst/>
          </a:prstGeom>
          <a:noFill/>
          <a:ln w="9525">
            <a:noFill/>
            <a:miter lim="800000"/>
            <a:headEnd/>
            <a:tailEnd/>
          </a:ln>
        </p:spPr>
      </p:pic>
      <p:pic>
        <p:nvPicPr>
          <p:cNvPr id="6" name="Picture 7" descr="226"/>
          <p:cNvPicPr>
            <a:picLocks noChangeAspect="1" noChangeArrowheads="1"/>
          </p:cNvPicPr>
          <p:nvPr/>
        </p:nvPicPr>
        <p:blipFill>
          <a:blip r:embed="rId4"/>
          <a:srcRect/>
          <a:stretch>
            <a:fillRect/>
          </a:stretch>
        </p:blipFill>
        <p:spPr bwMode="auto">
          <a:xfrm>
            <a:off x="487907" y="5410200"/>
            <a:ext cx="1066800" cy="1219200"/>
          </a:xfrm>
          <a:prstGeom prst="rect">
            <a:avLst/>
          </a:prstGeom>
          <a:noFill/>
          <a:ln w="9525">
            <a:noFill/>
            <a:miter lim="800000"/>
            <a:headEnd/>
            <a:tailEnd/>
          </a:ln>
        </p:spPr>
      </p:pic>
      <p:pic>
        <p:nvPicPr>
          <p:cNvPr id="7" name="Picture 4" descr="157"/>
          <p:cNvPicPr>
            <a:picLocks noChangeAspect="1" noChangeArrowheads="1"/>
          </p:cNvPicPr>
          <p:nvPr/>
        </p:nvPicPr>
        <p:blipFill>
          <a:blip r:embed="rId5"/>
          <a:srcRect/>
          <a:stretch>
            <a:fillRect/>
          </a:stretch>
        </p:blipFill>
        <p:spPr bwMode="auto">
          <a:xfrm>
            <a:off x="7162800" y="5638800"/>
            <a:ext cx="1614488" cy="9906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451167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انتخاب عنوان</a:t>
            </a:r>
          </a:p>
        </p:txBody>
      </p:sp>
      <p:sp>
        <p:nvSpPr>
          <p:cNvPr id="3" name="Subtitle 2"/>
          <p:cNvSpPr>
            <a:spLocks noGrp="1"/>
          </p:cNvSpPr>
          <p:nvPr>
            <p:ph type="subTitle" idx="1"/>
          </p:nvPr>
        </p:nvSpPr>
        <p:spPr>
          <a:xfrm>
            <a:off x="457200" y="1447800"/>
            <a:ext cx="8305800" cy="5181600"/>
          </a:xfrm>
        </p:spPr>
        <p:txBody>
          <a:bodyPr>
            <a:normAutofit/>
          </a:bodyPr>
          <a:lstStyle/>
          <a:p>
            <a:pPr marL="457200" indent="-457200" algn="r" rtl="1">
              <a:buClr>
                <a:srgbClr val="FF0000"/>
              </a:buClr>
              <a:buFont typeface="Wingdings" panose="05000000000000000000" pitchFamily="2" charset="2"/>
              <a:buChar char="§"/>
            </a:pPr>
            <a:r>
              <a:rPr lang="fa-IR" dirty="0">
                <a:solidFill>
                  <a:schemeClr val="tx1">
                    <a:lumMod val="95000"/>
                    <a:lumOff val="5000"/>
                  </a:schemeClr>
                </a:solidFill>
                <a:cs typeface="B Zar" panose="00000400000000000000" pitchFamily="2" charset="-78"/>
              </a:rPr>
              <a:t>حیطه- موضوع- عنوان تحقیق</a:t>
            </a:r>
          </a:p>
          <a:p>
            <a:pPr marL="571500" lvl="0" indent="-571500" algn="l">
              <a:buClr>
                <a:srgbClr val="FF0000"/>
              </a:buClr>
              <a:buFont typeface="Wingdings" panose="05000000000000000000" pitchFamily="2" charset="2"/>
              <a:buChar char="§"/>
            </a:pPr>
            <a:r>
              <a:rPr lang="en-US" sz="4000" dirty="0">
                <a:solidFill>
                  <a:prstClr val="black"/>
                </a:solidFill>
                <a:latin typeface="Angsana New" panose="02020603050405020304" pitchFamily="18" charset="-34"/>
                <a:cs typeface="Angsana New" panose="02020603050405020304" pitchFamily="18" charset="-34"/>
              </a:rPr>
              <a:t>Area- Subject- Topic</a:t>
            </a:r>
          </a:p>
          <a:p>
            <a:pPr marL="342900" lvl="0" indent="-342900" algn="r"/>
            <a:r>
              <a:rPr lang="en-US" sz="3600" dirty="0">
                <a:solidFill>
                  <a:srgbClr val="0070C0"/>
                </a:solidFill>
                <a:cs typeface="B Zar" panose="00000400000000000000" pitchFamily="2" charset="-78"/>
              </a:rPr>
              <a:t> :</a:t>
            </a:r>
            <a:r>
              <a:rPr lang="fa-IR" sz="3600" dirty="0">
                <a:solidFill>
                  <a:srgbClr val="0070C0"/>
                </a:solidFill>
                <a:cs typeface="B Zar" panose="00000400000000000000" pitchFamily="2" charset="-78"/>
              </a:rPr>
              <a:t>مثال</a:t>
            </a:r>
          </a:p>
          <a:p>
            <a:pPr marL="457200" lvl="0" indent="-457200" algn="r" rtl="1">
              <a:buClr>
                <a:srgbClr val="FF0000"/>
              </a:buClr>
              <a:buFont typeface="Wingdings" panose="05000000000000000000" pitchFamily="2" charset="2"/>
              <a:buChar char="§"/>
            </a:pPr>
            <a:r>
              <a:rPr lang="fa-IR" dirty="0">
                <a:solidFill>
                  <a:srgbClr val="00B050"/>
                </a:solidFill>
                <a:cs typeface="B Zar" panose="00000400000000000000" pitchFamily="2" charset="-78"/>
              </a:rPr>
              <a:t>حيطه</a:t>
            </a:r>
            <a:r>
              <a:rPr lang="fa-IR" dirty="0">
                <a:solidFill>
                  <a:prstClr val="black"/>
                </a:solidFill>
                <a:cs typeface="B Zar" panose="00000400000000000000" pitchFamily="2" charset="-78"/>
              </a:rPr>
              <a:t>: ارزيابي سلامت سالمندان</a:t>
            </a:r>
          </a:p>
          <a:p>
            <a:pPr marL="457200" lvl="0" indent="-457200" algn="r" rtl="1">
              <a:buClr>
                <a:srgbClr val="FF0000"/>
              </a:buClr>
              <a:buFont typeface="Wingdings" panose="05000000000000000000" pitchFamily="2" charset="2"/>
              <a:buChar char="§"/>
            </a:pPr>
            <a:r>
              <a:rPr lang="fa-IR" dirty="0">
                <a:solidFill>
                  <a:srgbClr val="00B050"/>
                </a:solidFill>
                <a:cs typeface="B Zar" panose="00000400000000000000" pitchFamily="2" charset="-78"/>
              </a:rPr>
              <a:t>موضوع</a:t>
            </a:r>
            <a:r>
              <a:rPr lang="fa-IR" dirty="0">
                <a:solidFill>
                  <a:prstClr val="black"/>
                </a:solidFill>
                <a:cs typeface="B Zar" panose="00000400000000000000" pitchFamily="2" charset="-78"/>
              </a:rPr>
              <a:t>: سنجش عوامل اجتماعي موثر بر سلامت سالمندان</a:t>
            </a:r>
          </a:p>
          <a:p>
            <a:pPr marL="457200" lvl="0" indent="-457200" algn="r" rtl="1">
              <a:buClr>
                <a:srgbClr val="FF0000"/>
              </a:buClr>
              <a:buFont typeface="Wingdings" panose="05000000000000000000" pitchFamily="2" charset="2"/>
              <a:buChar char="§"/>
            </a:pPr>
            <a:r>
              <a:rPr lang="fa-IR" dirty="0">
                <a:solidFill>
                  <a:srgbClr val="00B050"/>
                </a:solidFill>
                <a:cs typeface="B Zar" panose="00000400000000000000" pitchFamily="2" charset="-78"/>
              </a:rPr>
              <a:t>عنوان</a:t>
            </a:r>
            <a:r>
              <a:rPr lang="fa-IR" dirty="0">
                <a:solidFill>
                  <a:prstClr val="black"/>
                </a:solidFill>
                <a:cs typeface="B Zar" panose="00000400000000000000" pitchFamily="2" charset="-78"/>
              </a:rPr>
              <a:t>: بررسی عوامل اجتماعي موثر بر كيفيت زندگي مرتبط با سلامت در سالمندان</a:t>
            </a:r>
          </a:p>
          <a:p>
            <a:pPr algn="r" rtl="1"/>
            <a:endParaRPr lang="fa-IR" dirty="0">
              <a:solidFill>
                <a:schemeClr val="tx1">
                  <a:lumMod val="95000"/>
                  <a:lumOff val="5000"/>
                </a:schemeClr>
              </a:solidFill>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20</a:t>
            </a:fld>
            <a:endParaRPr lang="en-US"/>
          </a:p>
        </p:txBody>
      </p:sp>
    </p:spTree>
    <p:extLst>
      <p:ext uri="{BB962C8B-B14F-4D97-AF65-F5344CB8AC3E}">
        <p14:creationId xmlns:p14="http://schemas.microsoft.com/office/powerpoint/2010/main" val="3162082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انتخاب عنوان</a:t>
            </a:r>
          </a:p>
        </p:txBody>
      </p:sp>
      <p:sp>
        <p:nvSpPr>
          <p:cNvPr id="3" name="Subtitle 2"/>
          <p:cNvSpPr>
            <a:spLocks noGrp="1"/>
          </p:cNvSpPr>
          <p:nvPr>
            <p:ph type="subTitle" idx="1"/>
          </p:nvPr>
        </p:nvSpPr>
        <p:spPr>
          <a:xfrm>
            <a:off x="457200" y="1447800"/>
            <a:ext cx="8305800" cy="5181600"/>
          </a:xfrm>
        </p:spPr>
        <p:txBody>
          <a:bodyPr>
            <a:normAutofit/>
          </a:bodyPr>
          <a:lstStyle/>
          <a:p>
            <a:pPr marL="342900" lvl="0" indent="-342900" algn="just" rtl="1" fontAlgn="base">
              <a:spcAft>
                <a:spcPct val="0"/>
              </a:spcAft>
              <a:buClr>
                <a:srgbClr val="330066"/>
              </a:buClr>
              <a:buSzPct val="70000"/>
            </a:pPr>
            <a:r>
              <a:rPr lang="fa-IR" sz="3000" kern="0" dirty="0">
                <a:solidFill>
                  <a:srgbClr val="0070C0"/>
                </a:solidFill>
                <a:latin typeface="Arial"/>
                <a:cs typeface="B Zar" pitchFamily="2" charset="-78"/>
              </a:rPr>
              <a:t>مثال :</a:t>
            </a:r>
          </a:p>
          <a:p>
            <a:pPr marL="457200" lvl="0" indent="-457200" algn="just" rtl="1" fontAlgn="base">
              <a:lnSpc>
                <a:spcPct val="150000"/>
              </a:lnSpc>
              <a:spcAft>
                <a:spcPct val="0"/>
              </a:spcAft>
              <a:buClr>
                <a:srgbClr val="FF0000"/>
              </a:buClr>
              <a:buSzPct val="70000"/>
              <a:buFont typeface="Wingdings" panose="05000000000000000000" pitchFamily="2" charset="2"/>
              <a:buChar char="§"/>
            </a:pPr>
            <a:r>
              <a:rPr lang="fa-IR" sz="3000" kern="0" dirty="0">
                <a:solidFill>
                  <a:srgbClr val="33CC33"/>
                </a:solidFill>
                <a:latin typeface="Arial"/>
                <a:cs typeface="B Zar" pitchFamily="2" charset="-78"/>
              </a:rPr>
              <a:t>حيطه</a:t>
            </a:r>
            <a:r>
              <a:rPr lang="fa-IR" sz="3000" kern="0" dirty="0">
                <a:solidFill>
                  <a:srgbClr val="000000"/>
                </a:solidFill>
                <a:latin typeface="Arial"/>
                <a:cs typeface="B Zar" pitchFamily="2" charset="-78"/>
              </a:rPr>
              <a:t>: رابطه ويتامين ها و بيماريهاي متابوليك</a:t>
            </a:r>
          </a:p>
          <a:p>
            <a:pPr marL="457200" lvl="0" indent="-457200" algn="just" rtl="1" fontAlgn="base">
              <a:lnSpc>
                <a:spcPct val="150000"/>
              </a:lnSpc>
              <a:spcAft>
                <a:spcPct val="0"/>
              </a:spcAft>
              <a:buClr>
                <a:srgbClr val="FF0000"/>
              </a:buClr>
              <a:buSzPct val="70000"/>
              <a:buFont typeface="Wingdings" panose="05000000000000000000" pitchFamily="2" charset="2"/>
              <a:buChar char="§"/>
            </a:pPr>
            <a:r>
              <a:rPr lang="fa-IR" sz="3000" kern="0" dirty="0">
                <a:solidFill>
                  <a:srgbClr val="33CC33"/>
                </a:solidFill>
                <a:latin typeface="Arial"/>
                <a:cs typeface="B Zar" pitchFamily="2" charset="-78"/>
              </a:rPr>
              <a:t>موضوع</a:t>
            </a:r>
            <a:r>
              <a:rPr lang="fa-IR" sz="3000" kern="0" dirty="0">
                <a:solidFill>
                  <a:srgbClr val="000000"/>
                </a:solidFill>
                <a:latin typeface="Arial"/>
                <a:cs typeface="B Zar" pitchFamily="2" charset="-78"/>
              </a:rPr>
              <a:t>: رابطه ويتامين </a:t>
            </a:r>
            <a:r>
              <a:rPr lang="en-US" sz="3000" kern="0" dirty="0">
                <a:solidFill>
                  <a:srgbClr val="000000"/>
                </a:solidFill>
                <a:latin typeface="Arial"/>
                <a:cs typeface="B Zar" pitchFamily="2" charset="-78"/>
              </a:rPr>
              <a:t>D</a:t>
            </a:r>
            <a:r>
              <a:rPr lang="fa-IR" sz="3000" kern="0" dirty="0">
                <a:solidFill>
                  <a:srgbClr val="000000"/>
                </a:solidFill>
                <a:latin typeface="Arial"/>
                <a:cs typeface="B Zar" pitchFamily="2" charset="-78"/>
              </a:rPr>
              <a:t> و ديابت</a:t>
            </a:r>
          </a:p>
          <a:p>
            <a:pPr marL="457200" lvl="0" indent="-457200" algn="just" rtl="1" fontAlgn="base">
              <a:lnSpc>
                <a:spcPct val="150000"/>
              </a:lnSpc>
              <a:spcAft>
                <a:spcPct val="0"/>
              </a:spcAft>
              <a:buClr>
                <a:srgbClr val="FF0000"/>
              </a:buClr>
              <a:buSzPct val="70000"/>
              <a:buFont typeface="Wingdings" panose="05000000000000000000" pitchFamily="2" charset="2"/>
              <a:buChar char="§"/>
            </a:pPr>
            <a:r>
              <a:rPr lang="fa-IR" sz="3000" kern="0" dirty="0">
                <a:solidFill>
                  <a:srgbClr val="33CC33"/>
                </a:solidFill>
                <a:latin typeface="Arial"/>
                <a:cs typeface="B Zar" pitchFamily="2" charset="-78"/>
              </a:rPr>
              <a:t>عنوان</a:t>
            </a:r>
            <a:r>
              <a:rPr lang="fa-IR" sz="3000" kern="0" dirty="0">
                <a:solidFill>
                  <a:srgbClr val="000000"/>
                </a:solidFill>
                <a:latin typeface="Arial"/>
                <a:cs typeface="B Zar" pitchFamily="2" charset="-78"/>
              </a:rPr>
              <a:t>: بررسی رابطه سطح سرمي ويتامين </a:t>
            </a:r>
            <a:r>
              <a:rPr lang="en-US" sz="3000" kern="0" dirty="0">
                <a:solidFill>
                  <a:srgbClr val="000000"/>
                </a:solidFill>
                <a:latin typeface="Arial"/>
                <a:cs typeface="B Zar" pitchFamily="2" charset="-78"/>
              </a:rPr>
              <a:t>D</a:t>
            </a:r>
            <a:r>
              <a:rPr lang="fa-IR" sz="3000" kern="0" dirty="0">
                <a:solidFill>
                  <a:srgbClr val="000000"/>
                </a:solidFill>
                <a:latin typeface="Arial"/>
                <a:cs typeface="B Zar" pitchFamily="2" charset="-78"/>
              </a:rPr>
              <a:t> و بروز ديابت حاملگي</a:t>
            </a:r>
            <a:endParaRPr lang="fa-IR" dirty="0">
              <a:solidFill>
                <a:schemeClr val="tx1">
                  <a:lumMod val="95000"/>
                  <a:lumOff val="5000"/>
                </a:schemeClr>
              </a:solidFill>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21</a:t>
            </a:fld>
            <a:endParaRPr lang="en-US"/>
          </a:p>
        </p:txBody>
      </p:sp>
    </p:spTree>
    <p:extLst>
      <p:ext uri="{BB962C8B-B14F-4D97-AF65-F5344CB8AC3E}">
        <p14:creationId xmlns:p14="http://schemas.microsoft.com/office/powerpoint/2010/main" val="4221708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فرایند انتخاب عنوان</a:t>
            </a:r>
          </a:p>
        </p:txBody>
      </p:sp>
      <p:sp>
        <p:nvSpPr>
          <p:cNvPr id="3" name="Subtitle 2"/>
          <p:cNvSpPr>
            <a:spLocks noGrp="1"/>
          </p:cNvSpPr>
          <p:nvPr>
            <p:ph type="subTitle" idx="1"/>
          </p:nvPr>
        </p:nvSpPr>
        <p:spPr>
          <a:xfrm>
            <a:off x="377588" y="1503480"/>
            <a:ext cx="8382000" cy="5181600"/>
          </a:xfrm>
        </p:spPr>
        <p:txBody>
          <a:bodyPr>
            <a:noAutofit/>
          </a:bodyPr>
          <a:lstStyle/>
          <a:p>
            <a:pPr algn="justLow" rtl="1"/>
            <a:endParaRPr lang="en-US" sz="5400" dirty="0">
              <a:solidFill>
                <a:srgbClr val="FF0000"/>
              </a:solidFill>
              <a:latin typeface="Angsana New" panose="02020603050405020304" pitchFamily="18" charset="-34"/>
              <a:cs typeface="Angsana New" panose="02020603050405020304" pitchFamily="18" charset="-34"/>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A6D4D051-F767-9AFB-86C7-EF11C696FFF6}"/>
              </a:ext>
            </a:extLst>
          </p:cNvPr>
          <p:cNvPicPr>
            <a:picLocks noChangeAspect="1"/>
          </p:cNvPicPr>
          <p:nvPr/>
        </p:nvPicPr>
        <p:blipFill>
          <a:blip r:embed="rId2"/>
          <a:stretch>
            <a:fillRect/>
          </a:stretch>
        </p:blipFill>
        <p:spPr>
          <a:xfrm>
            <a:off x="467544" y="1556792"/>
            <a:ext cx="8219256" cy="3903416"/>
          </a:xfrm>
          <a:prstGeom prst="rect">
            <a:avLst/>
          </a:prstGeom>
        </p:spPr>
      </p:pic>
    </p:spTree>
    <p:extLst>
      <p:ext uri="{BB962C8B-B14F-4D97-AF65-F5344CB8AC3E}">
        <p14:creationId xmlns:p14="http://schemas.microsoft.com/office/powerpoint/2010/main" val="2447135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فرایند انتخاب عنوان</a:t>
            </a:r>
          </a:p>
        </p:txBody>
      </p:sp>
      <p:sp>
        <p:nvSpPr>
          <p:cNvPr id="3" name="Subtitle 2"/>
          <p:cNvSpPr>
            <a:spLocks noGrp="1"/>
          </p:cNvSpPr>
          <p:nvPr>
            <p:ph type="subTitle" idx="1"/>
          </p:nvPr>
        </p:nvSpPr>
        <p:spPr>
          <a:xfrm>
            <a:off x="457200" y="1447800"/>
            <a:ext cx="8305800" cy="5181600"/>
          </a:xfrm>
        </p:spPr>
        <p:txBody>
          <a:bodyPr>
            <a:normAutofit/>
          </a:bodyPr>
          <a:lstStyle/>
          <a:p>
            <a:pPr algn="r" rtl="1"/>
            <a:endParaRPr lang="fa-IR" dirty="0">
              <a:solidFill>
                <a:schemeClr val="tx1">
                  <a:lumMod val="95000"/>
                  <a:lumOff val="5000"/>
                </a:schemeClr>
              </a:solidFill>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solidFill>
                  <a:prstClr val="black">
                    <a:tint val="75000"/>
                  </a:prstClr>
                </a:solidFill>
              </a:rPr>
              <a:pPr/>
              <a:t>23</a:t>
            </a:fld>
            <a:endParaRPr lang="en-US">
              <a:solidFill>
                <a:prstClr val="black">
                  <a:tint val="7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3999"/>
            <a:ext cx="8153400" cy="4603749"/>
          </a:xfrm>
          <a:prstGeom prst="rect">
            <a:avLst/>
          </a:prstGeom>
        </p:spPr>
      </p:pic>
    </p:spTree>
    <p:extLst>
      <p:ext uri="{BB962C8B-B14F-4D97-AF65-F5344CB8AC3E}">
        <p14:creationId xmlns:p14="http://schemas.microsoft.com/office/powerpoint/2010/main" val="1146442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فرایندانتخاب عنوان</a:t>
            </a:r>
          </a:p>
        </p:txBody>
      </p:sp>
      <p:sp>
        <p:nvSpPr>
          <p:cNvPr id="3" name="Subtitle 2"/>
          <p:cNvSpPr>
            <a:spLocks noGrp="1"/>
          </p:cNvSpPr>
          <p:nvPr>
            <p:ph type="subTitle" idx="1"/>
          </p:nvPr>
        </p:nvSpPr>
        <p:spPr>
          <a:xfrm>
            <a:off x="328773" y="1506484"/>
            <a:ext cx="8305800" cy="5181600"/>
          </a:xfrm>
        </p:spPr>
        <p:txBody>
          <a:bodyPr>
            <a:normAutofit/>
          </a:bodyPr>
          <a:lstStyle/>
          <a:p>
            <a:pPr algn="r" rtl="1"/>
            <a:endParaRPr lang="fa-IR" dirty="0">
              <a:solidFill>
                <a:schemeClr val="tx1">
                  <a:lumMod val="95000"/>
                  <a:lumOff val="5000"/>
                </a:schemeClr>
              </a:solidFill>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solidFill>
                  <a:prstClr val="black">
                    <a:tint val="75000"/>
                  </a:prstClr>
                </a:solidFill>
              </a:rPr>
              <a:pPr/>
              <a:t>24</a:t>
            </a:fld>
            <a:endParaRPr lang="en-US">
              <a:solidFill>
                <a:prstClr val="black">
                  <a:tint val="7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21166"/>
            <a:ext cx="8077200" cy="4933216"/>
          </a:xfrm>
          <a:prstGeom prst="rect">
            <a:avLst/>
          </a:prstGeom>
        </p:spPr>
      </p:pic>
    </p:spTree>
    <p:extLst>
      <p:ext uri="{BB962C8B-B14F-4D97-AF65-F5344CB8AC3E}">
        <p14:creationId xmlns:p14="http://schemas.microsoft.com/office/powerpoint/2010/main" val="4185649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1"/>
            <a:ext cx="8305800" cy="609598"/>
          </a:xfrm>
          <a:solidFill>
            <a:srgbClr val="FFFF00"/>
          </a:solidFill>
          <a:ln>
            <a:solidFill>
              <a:srgbClr val="00B0F0"/>
            </a:solidFill>
          </a:ln>
        </p:spPr>
        <p:txBody>
          <a:bodyPr>
            <a:normAutofit fontScale="90000"/>
          </a:bodyPr>
          <a:lstStyle/>
          <a:p>
            <a:r>
              <a:rPr lang="fa-IR" dirty="0">
                <a:latin typeface="IranNastaliq" pitchFamily="18" charset="0"/>
                <a:cs typeface="B Zar" panose="00000400000000000000" pitchFamily="2" charset="-78"/>
              </a:rPr>
              <a:t>فرایندانتخاب عنوان</a:t>
            </a:r>
          </a:p>
        </p:txBody>
      </p:sp>
      <p:sp>
        <p:nvSpPr>
          <p:cNvPr id="3" name="Subtitle 2"/>
          <p:cNvSpPr>
            <a:spLocks noGrp="1"/>
          </p:cNvSpPr>
          <p:nvPr>
            <p:ph type="subTitle" idx="1"/>
          </p:nvPr>
        </p:nvSpPr>
        <p:spPr>
          <a:xfrm>
            <a:off x="457200" y="1447800"/>
            <a:ext cx="8305800" cy="5181600"/>
          </a:xfrm>
        </p:spPr>
        <p:txBody>
          <a:bodyPr>
            <a:normAutofit/>
          </a:bodyPr>
          <a:lstStyle/>
          <a:p>
            <a:pPr algn="r" rtl="1"/>
            <a:endParaRPr lang="fa-IR" dirty="0">
              <a:solidFill>
                <a:schemeClr val="tx1">
                  <a:lumMod val="95000"/>
                  <a:lumOff val="5000"/>
                </a:schemeClr>
              </a:solidFill>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solidFill>
                  <a:prstClr val="black">
                    <a:tint val="75000"/>
                  </a:prstClr>
                </a:solidFill>
              </a:rPr>
              <a:pPr/>
              <a:t>25</a:t>
            </a:fld>
            <a:endParaRPr lang="en-US">
              <a:solidFill>
                <a:prstClr val="black">
                  <a:tint val="7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43000"/>
            <a:ext cx="8077200" cy="4984749"/>
          </a:xfrm>
          <a:prstGeom prst="rect">
            <a:avLst/>
          </a:prstGeom>
        </p:spPr>
      </p:pic>
    </p:spTree>
    <p:extLst>
      <p:ext uri="{BB962C8B-B14F-4D97-AF65-F5344CB8AC3E}">
        <p14:creationId xmlns:p14="http://schemas.microsoft.com/office/powerpoint/2010/main" val="1739844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فرایندانتخاب عنوان</a:t>
            </a:r>
          </a:p>
        </p:txBody>
      </p:sp>
      <p:sp>
        <p:nvSpPr>
          <p:cNvPr id="3" name="Subtitle 2"/>
          <p:cNvSpPr>
            <a:spLocks noGrp="1"/>
          </p:cNvSpPr>
          <p:nvPr>
            <p:ph type="subTitle" idx="1"/>
          </p:nvPr>
        </p:nvSpPr>
        <p:spPr>
          <a:xfrm>
            <a:off x="457200" y="1447800"/>
            <a:ext cx="8305800" cy="5181600"/>
          </a:xfrm>
        </p:spPr>
        <p:txBody>
          <a:bodyPr>
            <a:normAutofit/>
          </a:bodyPr>
          <a:lstStyle/>
          <a:p>
            <a:pPr algn="r" rtl="1"/>
            <a:endParaRPr lang="fa-IR" dirty="0">
              <a:solidFill>
                <a:schemeClr val="tx1">
                  <a:lumMod val="95000"/>
                  <a:lumOff val="5000"/>
                </a:schemeClr>
              </a:solidFill>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solidFill>
                  <a:prstClr val="black">
                    <a:tint val="75000"/>
                  </a:prstClr>
                </a:solidFill>
              </a:rPr>
              <a:pPr/>
              <a:t>26</a:t>
            </a:fld>
            <a:endParaRPr lang="en-US">
              <a:solidFill>
                <a:prstClr val="black">
                  <a:tint val="7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55725"/>
            <a:ext cx="8153400" cy="4707739"/>
          </a:xfrm>
          <a:prstGeom prst="rect">
            <a:avLst/>
          </a:prstGeom>
        </p:spPr>
      </p:pic>
    </p:spTree>
    <p:extLst>
      <p:ext uri="{BB962C8B-B14F-4D97-AF65-F5344CB8AC3E}">
        <p14:creationId xmlns:p14="http://schemas.microsoft.com/office/powerpoint/2010/main" val="1169189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فرایند انتخاب عنوان</a:t>
            </a:r>
          </a:p>
        </p:txBody>
      </p:sp>
      <p:sp>
        <p:nvSpPr>
          <p:cNvPr id="3" name="Subtitle 2"/>
          <p:cNvSpPr>
            <a:spLocks noGrp="1"/>
          </p:cNvSpPr>
          <p:nvPr>
            <p:ph type="subTitle" idx="1"/>
          </p:nvPr>
        </p:nvSpPr>
        <p:spPr>
          <a:xfrm>
            <a:off x="467544" y="1503480"/>
            <a:ext cx="8292044" cy="5181600"/>
          </a:xfrm>
        </p:spPr>
        <p:txBody>
          <a:bodyPr>
            <a:noAutofit/>
          </a:bodyPr>
          <a:lstStyle/>
          <a:p>
            <a:pPr algn="justLow" rtl="1"/>
            <a:endParaRPr lang="en-US" sz="5400" dirty="0">
              <a:solidFill>
                <a:srgbClr val="FF0000"/>
              </a:solidFill>
              <a:latin typeface="Angsana New" panose="02020603050405020304" pitchFamily="18" charset="-34"/>
              <a:cs typeface="Angsana New" panose="02020603050405020304" pitchFamily="18" charset="-34"/>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8" name="Picture 7">
            <a:extLst>
              <a:ext uri="{FF2B5EF4-FFF2-40B4-BE49-F238E27FC236}">
                <a16:creationId xmlns:a16="http://schemas.microsoft.com/office/drawing/2014/main" id="{A118AD94-5792-6F02-5695-019E580D7CD8}"/>
              </a:ext>
            </a:extLst>
          </p:cNvPr>
          <p:cNvPicPr>
            <a:picLocks noChangeAspect="1"/>
          </p:cNvPicPr>
          <p:nvPr/>
        </p:nvPicPr>
        <p:blipFill>
          <a:blip r:embed="rId2"/>
          <a:stretch>
            <a:fillRect/>
          </a:stretch>
        </p:blipFill>
        <p:spPr>
          <a:xfrm>
            <a:off x="704990" y="1733890"/>
            <a:ext cx="7817151" cy="4338179"/>
          </a:xfrm>
          <a:prstGeom prst="rect">
            <a:avLst/>
          </a:prstGeom>
        </p:spPr>
      </p:pic>
    </p:spTree>
    <p:extLst>
      <p:ext uri="{BB962C8B-B14F-4D97-AF65-F5344CB8AC3E}">
        <p14:creationId xmlns:p14="http://schemas.microsoft.com/office/powerpoint/2010/main" val="2321584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فرایند انتخاب عنوان</a:t>
            </a:r>
          </a:p>
        </p:txBody>
      </p:sp>
      <p:sp>
        <p:nvSpPr>
          <p:cNvPr id="3" name="Subtitle 2"/>
          <p:cNvSpPr>
            <a:spLocks noGrp="1"/>
          </p:cNvSpPr>
          <p:nvPr>
            <p:ph type="subTitle" idx="1"/>
          </p:nvPr>
        </p:nvSpPr>
        <p:spPr>
          <a:xfrm>
            <a:off x="467544" y="1503480"/>
            <a:ext cx="8292044" cy="5181600"/>
          </a:xfrm>
        </p:spPr>
        <p:txBody>
          <a:bodyPr>
            <a:noAutofit/>
          </a:bodyPr>
          <a:lstStyle/>
          <a:p>
            <a:pPr algn="justLow" rtl="1"/>
            <a:endParaRPr lang="en-US" sz="5400" dirty="0">
              <a:solidFill>
                <a:srgbClr val="FF0000"/>
              </a:solidFill>
              <a:latin typeface="Angsana New" panose="02020603050405020304" pitchFamily="18" charset="-34"/>
              <a:cs typeface="Angsana New" panose="02020603050405020304" pitchFamily="18" charset="-34"/>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10" name="Picture 9">
            <a:extLst>
              <a:ext uri="{FF2B5EF4-FFF2-40B4-BE49-F238E27FC236}">
                <a16:creationId xmlns:a16="http://schemas.microsoft.com/office/drawing/2014/main" id="{720C5514-4293-BAB1-5313-220BFDDDDA0B}"/>
              </a:ext>
            </a:extLst>
          </p:cNvPr>
          <p:cNvPicPr>
            <a:picLocks noChangeAspect="1"/>
          </p:cNvPicPr>
          <p:nvPr/>
        </p:nvPicPr>
        <p:blipFill>
          <a:blip r:embed="rId2"/>
          <a:stretch>
            <a:fillRect/>
          </a:stretch>
        </p:blipFill>
        <p:spPr>
          <a:xfrm>
            <a:off x="590292" y="1665433"/>
            <a:ext cx="8101517" cy="4528964"/>
          </a:xfrm>
          <a:prstGeom prst="rect">
            <a:avLst/>
          </a:prstGeom>
        </p:spPr>
      </p:pic>
    </p:spTree>
    <p:extLst>
      <p:ext uri="{BB962C8B-B14F-4D97-AF65-F5344CB8AC3E}">
        <p14:creationId xmlns:p14="http://schemas.microsoft.com/office/powerpoint/2010/main" val="865329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فرایند انتخاب عنوان</a:t>
            </a:r>
          </a:p>
        </p:txBody>
      </p:sp>
      <p:sp>
        <p:nvSpPr>
          <p:cNvPr id="3" name="Subtitle 2"/>
          <p:cNvSpPr>
            <a:spLocks noGrp="1"/>
          </p:cNvSpPr>
          <p:nvPr>
            <p:ph type="subTitle" idx="1"/>
          </p:nvPr>
        </p:nvSpPr>
        <p:spPr>
          <a:xfrm>
            <a:off x="467544" y="1503480"/>
            <a:ext cx="8292044" cy="5181600"/>
          </a:xfrm>
        </p:spPr>
        <p:txBody>
          <a:bodyPr>
            <a:noAutofit/>
          </a:bodyPr>
          <a:lstStyle/>
          <a:p>
            <a:pPr algn="justLow" rtl="1"/>
            <a:endParaRPr lang="en-US" sz="5400" dirty="0">
              <a:solidFill>
                <a:srgbClr val="FF0000"/>
              </a:solidFill>
              <a:latin typeface="Angsana New" panose="02020603050405020304" pitchFamily="18" charset="-34"/>
              <a:cs typeface="Angsana New" panose="02020603050405020304" pitchFamily="18" charset="-34"/>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07CE56EC-0FA0-A2FB-222E-DE4827811915}"/>
              </a:ext>
            </a:extLst>
          </p:cNvPr>
          <p:cNvPicPr>
            <a:picLocks noChangeAspect="1"/>
          </p:cNvPicPr>
          <p:nvPr/>
        </p:nvPicPr>
        <p:blipFill>
          <a:blip r:embed="rId2"/>
          <a:stretch>
            <a:fillRect/>
          </a:stretch>
        </p:blipFill>
        <p:spPr>
          <a:xfrm>
            <a:off x="467544" y="1700808"/>
            <a:ext cx="7992888" cy="4361130"/>
          </a:xfrm>
          <a:prstGeom prst="rect">
            <a:avLst/>
          </a:prstGeom>
        </p:spPr>
      </p:pic>
    </p:spTree>
    <p:extLst>
      <p:ext uri="{BB962C8B-B14F-4D97-AF65-F5344CB8AC3E}">
        <p14:creationId xmlns:p14="http://schemas.microsoft.com/office/powerpoint/2010/main" val="168046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1"/>
            <a:ext cx="86106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تحقیق یعنی چه؟</a:t>
            </a:r>
            <a:endParaRPr lang="en-US" dirty="0">
              <a:latin typeface="IranNastaliq" pitchFamily="18" charset="0"/>
              <a:cs typeface="B Zar" panose="00000400000000000000" pitchFamily="2" charset="-78"/>
            </a:endParaRPr>
          </a:p>
        </p:txBody>
      </p:sp>
      <p:sp>
        <p:nvSpPr>
          <p:cNvPr id="3" name="Subtitle 2"/>
          <p:cNvSpPr>
            <a:spLocks noGrp="1"/>
          </p:cNvSpPr>
          <p:nvPr>
            <p:ph type="subTitle" idx="1"/>
          </p:nvPr>
        </p:nvSpPr>
        <p:spPr>
          <a:xfrm>
            <a:off x="457200" y="1143000"/>
            <a:ext cx="8458200" cy="5486400"/>
          </a:xfrm>
        </p:spPr>
        <p:txBody>
          <a:bodyPr>
            <a:normAutofit/>
          </a:bodyPr>
          <a:lstStyle/>
          <a:p>
            <a:pPr lvl="0" rtl="1" fontAlgn="base">
              <a:spcAft>
                <a:spcPct val="0"/>
              </a:spcAft>
              <a:buClr>
                <a:srgbClr val="86D1EC"/>
              </a:buClr>
              <a:buSzPct val="90000"/>
            </a:pPr>
            <a:endParaRPr lang="fa-IR" sz="800" b="1" kern="0" dirty="0">
              <a:solidFill>
                <a:srgbClr val="0070C0"/>
              </a:solidFill>
              <a:latin typeface="Arial"/>
              <a:cs typeface="B Nazanin" pitchFamily="2" charset="-78"/>
            </a:endParaRPr>
          </a:p>
          <a:p>
            <a:pPr lvl="0" rtl="1" fontAlgn="base">
              <a:spcAft>
                <a:spcPct val="0"/>
              </a:spcAft>
              <a:buClr>
                <a:srgbClr val="86D1EC"/>
              </a:buClr>
              <a:buSzPct val="90000"/>
            </a:pPr>
            <a:r>
              <a:rPr lang="fa-IR" b="1" kern="0" dirty="0">
                <a:solidFill>
                  <a:srgbClr val="0070C0"/>
                </a:solidFill>
                <a:latin typeface="Arial"/>
                <a:cs typeface="B Nazanin" pitchFamily="2" charset="-78"/>
              </a:rPr>
              <a:t>”</a:t>
            </a:r>
            <a:r>
              <a:rPr lang="ar-SA" b="1" kern="0" dirty="0">
                <a:solidFill>
                  <a:srgbClr val="0070C0"/>
                </a:solidFill>
                <a:latin typeface="Arial"/>
                <a:cs typeface="B Nazanin" pitchFamily="2" charset="-78"/>
              </a:rPr>
              <a:t>تحقيق</a:t>
            </a:r>
            <a:r>
              <a:rPr lang="fa-IR" b="1" kern="0" dirty="0">
                <a:solidFill>
                  <a:srgbClr val="0070C0"/>
                </a:solidFill>
                <a:latin typeface="Arial"/>
                <a:cs typeface="B Nazanin" pitchFamily="2" charset="-78"/>
              </a:rPr>
              <a:t>“</a:t>
            </a:r>
            <a:r>
              <a:rPr lang="en-US" b="1" kern="0" dirty="0">
                <a:solidFill>
                  <a:srgbClr val="0070C0"/>
                </a:solidFill>
                <a:latin typeface="Arial"/>
                <a:cs typeface="B Nazanin" pitchFamily="2" charset="-78"/>
              </a:rPr>
              <a:t> </a:t>
            </a:r>
            <a:r>
              <a:rPr lang="fa-IR" b="1" kern="0" dirty="0">
                <a:solidFill>
                  <a:srgbClr val="0070C0"/>
                </a:solidFill>
                <a:latin typeface="Arial"/>
                <a:cs typeface="B Nazanin" pitchFamily="2" charset="-78"/>
              </a:rPr>
              <a:t>يا ”پژوهش“</a:t>
            </a:r>
          </a:p>
          <a:p>
            <a:pPr marL="342900" lvl="0" indent="-342900" algn="justLow" rtl="1" fontAlgn="base">
              <a:spcAft>
                <a:spcPct val="0"/>
              </a:spcAft>
              <a:buClr>
                <a:srgbClr val="86D1EC"/>
              </a:buClr>
              <a:buSzPct val="90000"/>
            </a:pPr>
            <a:r>
              <a:rPr lang="fa-IR" sz="2800" b="1" kern="0" dirty="0">
                <a:solidFill>
                  <a:schemeClr val="tx1">
                    <a:lumMod val="95000"/>
                    <a:lumOff val="5000"/>
                  </a:schemeClr>
                </a:solidFill>
                <a:latin typeface="Arial"/>
                <a:cs typeface="B Nazanin" pitchFamily="2" charset="-78"/>
              </a:rPr>
              <a:t>    </a:t>
            </a:r>
            <a:r>
              <a:rPr lang="ar-SA" sz="2800" b="1" kern="0" dirty="0">
                <a:solidFill>
                  <a:schemeClr val="tx1">
                    <a:lumMod val="95000"/>
                    <a:lumOff val="5000"/>
                  </a:schemeClr>
                </a:solidFill>
                <a:latin typeface="Arial"/>
                <a:cs typeface="B Nazanin" pitchFamily="2" charset="-78"/>
              </a:rPr>
              <a:t>به معناي جمع آوري منظم داده ها، تجزيه و تحليل آنها و تفسير نتايج به منظور يافتن پاسخ براي يك سئوال يا حل يك مشكل است</a:t>
            </a:r>
            <a:r>
              <a:rPr lang="fa-IR" sz="2800" b="1" kern="0" dirty="0">
                <a:solidFill>
                  <a:schemeClr val="tx1">
                    <a:lumMod val="95000"/>
                    <a:lumOff val="5000"/>
                  </a:schemeClr>
                </a:solidFill>
                <a:latin typeface="Arial"/>
                <a:cs typeface="B Nazanin" pitchFamily="2" charset="-78"/>
              </a:rPr>
              <a:t> (</a:t>
            </a:r>
            <a:r>
              <a:rPr lang="ar-SA" sz="2800" b="1" kern="0" dirty="0">
                <a:solidFill>
                  <a:schemeClr val="tx1">
                    <a:lumMod val="95000"/>
                    <a:lumOff val="5000"/>
                  </a:schemeClr>
                </a:solidFill>
                <a:latin typeface="Arial"/>
                <a:cs typeface="B Nazanin" pitchFamily="2" charset="-78"/>
              </a:rPr>
              <a:t>تحقيق</a:t>
            </a:r>
            <a:r>
              <a:rPr lang="fa-IR" sz="2800" b="1" kern="0" dirty="0">
                <a:solidFill>
                  <a:schemeClr val="tx1">
                    <a:lumMod val="95000"/>
                    <a:lumOff val="5000"/>
                  </a:schemeClr>
                </a:solidFill>
                <a:latin typeface="Arial"/>
                <a:cs typeface="B Nazanin" pitchFamily="2" charset="-78"/>
              </a:rPr>
              <a:t> علمی در واقع روشی دارای ساختار است که پدیده ها و روابط احتمالی بین آن ها را بررسی می کند). </a:t>
            </a:r>
          </a:p>
          <a:p>
            <a:pPr marL="342900" lvl="0" indent="-342900" algn="r" rtl="1" fontAlgn="base">
              <a:spcAft>
                <a:spcPct val="0"/>
              </a:spcAft>
              <a:buClr>
                <a:srgbClr val="86D1EC"/>
              </a:buClr>
              <a:buSzPct val="90000"/>
            </a:pPr>
            <a:endParaRPr lang="fa-IR" sz="2400" b="1" kern="0" dirty="0">
              <a:solidFill>
                <a:schemeClr val="tx1">
                  <a:lumMod val="95000"/>
                  <a:lumOff val="5000"/>
                </a:schemeClr>
              </a:solidFill>
              <a:latin typeface="Arial"/>
              <a:cs typeface="B Nazanin" pitchFamily="2" charset="-78"/>
            </a:endParaRPr>
          </a:p>
          <a:p>
            <a:pPr marL="342900" lvl="0" indent="-342900" algn="justLow" rtl="1" fontAlgn="base">
              <a:spcAft>
                <a:spcPct val="0"/>
              </a:spcAft>
              <a:buClr>
                <a:srgbClr val="86D1EC"/>
              </a:buClr>
              <a:buSzPct val="90000"/>
            </a:pPr>
            <a:r>
              <a:rPr lang="fa-IR" sz="2800" b="1" kern="0" dirty="0">
                <a:solidFill>
                  <a:schemeClr val="tx1">
                    <a:lumMod val="95000"/>
                    <a:lumOff val="5000"/>
                  </a:schemeClr>
                </a:solidFill>
                <a:latin typeface="Arial"/>
                <a:cs typeface="B Nazanin" pitchFamily="2" charset="-78"/>
              </a:rPr>
              <a:t>    </a:t>
            </a:r>
            <a:r>
              <a:rPr lang="ar-SA" sz="2800" b="1" kern="0" dirty="0">
                <a:solidFill>
                  <a:schemeClr val="tx1">
                    <a:lumMod val="95000"/>
                    <a:lumOff val="5000"/>
                  </a:schemeClr>
                </a:solidFill>
                <a:latin typeface="Arial"/>
                <a:cs typeface="B Nazanin" pitchFamily="2" charset="-78"/>
              </a:rPr>
              <a:t>اصولاً تحقيق براي ارتقاء سطح دانسته هاي بشري</a:t>
            </a:r>
            <a:r>
              <a:rPr lang="fa-IR" sz="2800" b="1" kern="0" dirty="0">
                <a:solidFill>
                  <a:schemeClr val="tx1">
                    <a:lumMod val="95000"/>
                    <a:lumOff val="5000"/>
                  </a:schemeClr>
                </a:solidFill>
                <a:latin typeface="Arial"/>
                <a:cs typeface="B Nazanin" pitchFamily="2" charset="-78"/>
              </a:rPr>
              <a:t>،</a:t>
            </a:r>
            <a:r>
              <a:rPr lang="ar-SA" sz="2800" b="1" kern="0" dirty="0">
                <a:solidFill>
                  <a:schemeClr val="tx1">
                    <a:lumMod val="95000"/>
                    <a:lumOff val="5000"/>
                  </a:schemeClr>
                </a:solidFill>
                <a:latin typeface="Arial"/>
                <a:cs typeface="B Nazanin" pitchFamily="2" charset="-78"/>
              </a:rPr>
              <a:t> دستيابي به دانش يا</a:t>
            </a:r>
            <a:r>
              <a:rPr lang="fa-IR" sz="2800" b="1" kern="0" dirty="0">
                <a:solidFill>
                  <a:schemeClr val="tx1">
                    <a:lumMod val="95000"/>
                    <a:lumOff val="5000"/>
                  </a:schemeClr>
                </a:solidFill>
                <a:latin typeface="Arial"/>
                <a:cs typeface="B Nazanin" pitchFamily="2" charset="-78"/>
              </a:rPr>
              <a:t> </a:t>
            </a:r>
            <a:r>
              <a:rPr lang="ar-SA" sz="2800" b="1" kern="0" dirty="0">
                <a:solidFill>
                  <a:schemeClr val="tx1">
                    <a:lumMod val="95000"/>
                    <a:lumOff val="5000"/>
                  </a:schemeClr>
                </a:solidFill>
                <a:latin typeface="Arial"/>
                <a:cs typeface="B Nazanin" pitchFamily="2" charset="-78"/>
              </a:rPr>
              <a:t>فنون جديد، حل مسايل و يا نوآوري در زمينه هاي مختلف</a:t>
            </a:r>
            <a:r>
              <a:rPr lang="fa-IR" sz="2800" b="1" kern="0" dirty="0">
                <a:solidFill>
                  <a:schemeClr val="tx1">
                    <a:lumMod val="95000"/>
                    <a:lumOff val="5000"/>
                  </a:schemeClr>
                </a:solidFill>
                <a:latin typeface="Arial"/>
                <a:cs typeface="B Nazanin" pitchFamily="2" charset="-78"/>
              </a:rPr>
              <a:t> </a:t>
            </a:r>
            <a:r>
              <a:rPr lang="ar-SA" sz="2800" b="1" kern="0" dirty="0">
                <a:solidFill>
                  <a:schemeClr val="tx1">
                    <a:lumMod val="95000"/>
                    <a:lumOff val="5000"/>
                  </a:schemeClr>
                </a:solidFill>
                <a:latin typeface="Arial"/>
                <a:cs typeface="B Nazanin" pitchFamily="2" charset="-78"/>
              </a:rPr>
              <a:t> انجام مي شود.</a:t>
            </a:r>
            <a:endParaRPr lang="fa-IR" sz="2800" b="1" kern="0" dirty="0">
              <a:solidFill>
                <a:schemeClr val="tx1">
                  <a:lumMod val="95000"/>
                  <a:lumOff val="5000"/>
                </a:schemeClr>
              </a:solidFill>
              <a:latin typeface="Arial"/>
              <a:cs typeface="B Nazanin" pitchFamily="2" charset="-78"/>
            </a:endParaRPr>
          </a:p>
          <a:p>
            <a:pPr lvl="0" algn="r" rtl="1" fontAlgn="base">
              <a:spcAft>
                <a:spcPct val="0"/>
              </a:spcAft>
              <a:buClr>
                <a:srgbClr val="86D1EC"/>
              </a:buClr>
              <a:buSzPct val="90000"/>
            </a:pPr>
            <a:endParaRPr lang="en-US" b="1" kern="0" dirty="0">
              <a:solidFill>
                <a:srgbClr val="0070C0"/>
              </a:solidFill>
              <a:latin typeface="Arial"/>
              <a:cs typeface="B Nazanin" pitchFamily="2" charset="-78"/>
            </a:endParaRPr>
          </a:p>
          <a:p>
            <a:pPr algn="r" rtl="1"/>
            <a:endParaRPr lang="en-US" dirty="0"/>
          </a:p>
        </p:txBody>
      </p:sp>
      <p:pic>
        <p:nvPicPr>
          <p:cNvPr id="4" name="Picture 5" descr="013"/>
          <p:cNvPicPr>
            <a:picLocks noChangeAspect="1" noChangeArrowheads="1"/>
          </p:cNvPicPr>
          <p:nvPr/>
        </p:nvPicPr>
        <p:blipFill>
          <a:blip r:embed="rId2"/>
          <a:srcRect/>
          <a:stretch>
            <a:fillRect/>
          </a:stretch>
        </p:blipFill>
        <p:spPr bwMode="auto">
          <a:xfrm>
            <a:off x="295701" y="228601"/>
            <a:ext cx="1098550" cy="1447799"/>
          </a:xfrm>
          <a:prstGeom prst="rect">
            <a:avLst/>
          </a:prstGeom>
          <a:noFill/>
          <a:ln w="9525">
            <a:noFill/>
            <a:miter lim="800000"/>
            <a:headEnd/>
            <a:tailEnd/>
          </a:ln>
        </p:spPr>
      </p:pic>
      <p:pic>
        <p:nvPicPr>
          <p:cNvPr id="5" name="Picture 6" descr="076"/>
          <p:cNvPicPr>
            <a:picLocks noChangeAspect="1" noChangeArrowheads="1"/>
          </p:cNvPicPr>
          <p:nvPr/>
        </p:nvPicPr>
        <p:blipFill>
          <a:blip r:embed="rId3"/>
          <a:srcRect/>
          <a:stretch>
            <a:fillRect/>
          </a:stretch>
        </p:blipFill>
        <p:spPr bwMode="auto">
          <a:xfrm>
            <a:off x="7424382" y="228601"/>
            <a:ext cx="1491018" cy="1261267"/>
          </a:xfrm>
          <a:prstGeom prst="rect">
            <a:avLst/>
          </a:prstGeom>
          <a:noFill/>
          <a:ln w="9525">
            <a:noFill/>
            <a:miter lim="800000"/>
            <a:headEnd/>
            <a:tailEnd/>
          </a:ln>
        </p:spPr>
      </p:pic>
      <p:pic>
        <p:nvPicPr>
          <p:cNvPr id="6" name="Picture 7" descr="226"/>
          <p:cNvPicPr>
            <a:picLocks noChangeAspect="1" noChangeArrowheads="1"/>
          </p:cNvPicPr>
          <p:nvPr/>
        </p:nvPicPr>
        <p:blipFill>
          <a:blip r:embed="rId4"/>
          <a:srcRect/>
          <a:stretch>
            <a:fillRect/>
          </a:stretch>
        </p:blipFill>
        <p:spPr bwMode="auto">
          <a:xfrm>
            <a:off x="487907" y="5410200"/>
            <a:ext cx="1066800" cy="1219200"/>
          </a:xfrm>
          <a:prstGeom prst="rect">
            <a:avLst/>
          </a:prstGeom>
          <a:noFill/>
          <a:ln w="9525">
            <a:noFill/>
            <a:miter lim="800000"/>
            <a:headEnd/>
            <a:tailEnd/>
          </a:ln>
        </p:spPr>
      </p:pic>
      <p:pic>
        <p:nvPicPr>
          <p:cNvPr id="7" name="Picture 4" descr="157"/>
          <p:cNvPicPr>
            <a:picLocks noChangeAspect="1" noChangeArrowheads="1"/>
          </p:cNvPicPr>
          <p:nvPr/>
        </p:nvPicPr>
        <p:blipFill>
          <a:blip r:embed="rId5"/>
          <a:srcRect/>
          <a:stretch>
            <a:fillRect/>
          </a:stretch>
        </p:blipFill>
        <p:spPr bwMode="auto">
          <a:xfrm>
            <a:off x="7162800" y="5638800"/>
            <a:ext cx="1614488" cy="9906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927764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فرایند انتخاب عنوان</a:t>
            </a:r>
          </a:p>
        </p:txBody>
      </p:sp>
      <p:sp>
        <p:nvSpPr>
          <p:cNvPr id="3" name="Subtitle 2"/>
          <p:cNvSpPr>
            <a:spLocks noGrp="1"/>
          </p:cNvSpPr>
          <p:nvPr>
            <p:ph type="subTitle" idx="1"/>
          </p:nvPr>
        </p:nvSpPr>
        <p:spPr>
          <a:xfrm>
            <a:off x="467544" y="1503480"/>
            <a:ext cx="8292044" cy="5181600"/>
          </a:xfrm>
        </p:spPr>
        <p:txBody>
          <a:bodyPr>
            <a:noAutofit/>
          </a:bodyPr>
          <a:lstStyle/>
          <a:p>
            <a:pPr algn="justLow" rtl="1"/>
            <a:endParaRPr lang="en-US" sz="5400" dirty="0">
              <a:solidFill>
                <a:srgbClr val="FF0000"/>
              </a:solidFill>
              <a:latin typeface="Angsana New" panose="02020603050405020304" pitchFamily="18" charset="-34"/>
              <a:cs typeface="Angsana New" panose="02020603050405020304" pitchFamily="18" charset="-34"/>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DC55162F-6EC3-DF0E-585E-179FADB58945}"/>
              </a:ext>
            </a:extLst>
          </p:cNvPr>
          <p:cNvPicPr>
            <a:picLocks noChangeAspect="1"/>
          </p:cNvPicPr>
          <p:nvPr/>
        </p:nvPicPr>
        <p:blipFill>
          <a:blip r:embed="rId2"/>
          <a:stretch>
            <a:fillRect/>
          </a:stretch>
        </p:blipFill>
        <p:spPr>
          <a:xfrm>
            <a:off x="611560" y="1556792"/>
            <a:ext cx="8064896" cy="4680520"/>
          </a:xfrm>
          <a:prstGeom prst="rect">
            <a:avLst/>
          </a:prstGeom>
        </p:spPr>
      </p:pic>
    </p:spTree>
    <p:extLst>
      <p:ext uri="{BB962C8B-B14F-4D97-AF65-F5344CB8AC3E}">
        <p14:creationId xmlns:p14="http://schemas.microsoft.com/office/powerpoint/2010/main" val="3983055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فرایند انتخاب عنوان</a:t>
            </a:r>
          </a:p>
        </p:txBody>
      </p:sp>
      <p:sp>
        <p:nvSpPr>
          <p:cNvPr id="3" name="Subtitle 2"/>
          <p:cNvSpPr>
            <a:spLocks noGrp="1"/>
          </p:cNvSpPr>
          <p:nvPr>
            <p:ph type="subTitle" idx="1"/>
          </p:nvPr>
        </p:nvSpPr>
        <p:spPr>
          <a:xfrm>
            <a:off x="467544" y="1503480"/>
            <a:ext cx="8292044" cy="5181600"/>
          </a:xfrm>
        </p:spPr>
        <p:txBody>
          <a:bodyPr>
            <a:noAutofit/>
          </a:bodyPr>
          <a:lstStyle/>
          <a:p>
            <a:pPr algn="justLow" rtl="1"/>
            <a:endParaRPr lang="en-US" sz="5400" dirty="0">
              <a:solidFill>
                <a:srgbClr val="FF0000"/>
              </a:solidFill>
              <a:latin typeface="Angsana New" panose="02020603050405020304" pitchFamily="18" charset="-34"/>
              <a:cs typeface="Angsana New" panose="02020603050405020304" pitchFamily="18" charset="-34"/>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5FD4DE5B-0770-2487-AB56-D1DDA8D1B2DE}"/>
              </a:ext>
            </a:extLst>
          </p:cNvPr>
          <p:cNvPicPr>
            <a:picLocks noChangeAspect="1"/>
          </p:cNvPicPr>
          <p:nvPr/>
        </p:nvPicPr>
        <p:blipFill>
          <a:blip r:embed="rId2"/>
          <a:stretch>
            <a:fillRect/>
          </a:stretch>
        </p:blipFill>
        <p:spPr>
          <a:xfrm>
            <a:off x="611560" y="1628799"/>
            <a:ext cx="8075240" cy="4691156"/>
          </a:xfrm>
          <a:prstGeom prst="rect">
            <a:avLst/>
          </a:prstGeom>
        </p:spPr>
      </p:pic>
    </p:spTree>
    <p:extLst>
      <p:ext uri="{BB962C8B-B14F-4D97-AF65-F5344CB8AC3E}">
        <p14:creationId xmlns:p14="http://schemas.microsoft.com/office/powerpoint/2010/main" val="1387986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فرایند انتخاب عنوان</a:t>
            </a:r>
          </a:p>
        </p:txBody>
      </p:sp>
      <p:sp>
        <p:nvSpPr>
          <p:cNvPr id="3" name="Subtitle 2"/>
          <p:cNvSpPr>
            <a:spLocks noGrp="1"/>
          </p:cNvSpPr>
          <p:nvPr>
            <p:ph type="subTitle" idx="1"/>
          </p:nvPr>
        </p:nvSpPr>
        <p:spPr>
          <a:xfrm>
            <a:off x="467544" y="1503480"/>
            <a:ext cx="8292044" cy="5181600"/>
          </a:xfrm>
        </p:spPr>
        <p:txBody>
          <a:bodyPr>
            <a:noAutofit/>
          </a:bodyPr>
          <a:lstStyle/>
          <a:p>
            <a:pPr algn="justLow" rtl="1"/>
            <a:endParaRPr lang="en-US" sz="5400" dirty="0">
              <a:solidFill>
                <a:srgbClr val="FF0000"/>
              </a:solidFill>
              <a:latin typeface="Angsana New" panose="02020603050405020304" pitchFamily="18" charset="-34"/>
              <a:cs typeface="Angsana New" panose="02020603050405020304" pitchFamily="18" charset="-34"/>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12" name="Picture 11">
            <a:extLst>
              <a:ext uri="{FF2B5EF4-FFF2-40B4-BE49-F238E27FC236}">
                <a16:creationId xmlns:a16="http://schemas.microsoft.com/office/drawing/2014/main" id="{4FA3FE40-FDC1-3116-9455-F89D647AE152}"/>
              </a:ext>
            </a:extLst>
          </p:cNvPr>
          <p:cNvPicPr>
            <a:picLocks noChangeAspect="1"/>
          </p:cNvPicPr>
          <p:nvPr/>
        </p:nvPicPr>
        <p:blipFill>
          <a:blip r:embed="rId2"/>
          <a:stretch>
            <a:fillRect/>
          </a:stretch>
        </p:blipFill>
        <p:spPr>
          <a:xfrm>
            <a:off x="539552" y="1628800"/>
            <a:ext cx="8220036" cy="4691480"/>
          </a:xfrm>
          <a:prstGeom prst="rect">
            <a:avLst/>
          </a:prstGeom>
        </p:spPr>
      </p:pic>
    </p:spTree>
    <p:extLst>
      <p:ext uri="{BB962C8B-B14F-4D97-AF65-F5344CB8AC3E}">
        <p14:creationId xmlns:p14="http://schemas.microsoft.com/office/powerpoint/2010/main" val="514174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خصوصیات عنوان مناسب </a:t>
            </a:r>
          </a:p>
        </p:txBody>
      </p:sp>
      <p:sp>
        <p:nvSpPr>
          <p:cNvPr id="3" name="Subtitle 2"/>
          <p:cNvSpPr>
            <a:spLocks noGrp="1"/>
          </p:cNvSpPr>
          <p:nvPr>
            <p:ph type="subTitle" idx="1"/>
          </p:nvPr>
        </p:nvSpPr>
        <p:spPr>
          <a:xfrm>
            <a:off x="457200" y="1371600"/>
            <a:ext cx="8305800" cy="5181600"/>
          </a:xfrm>
        </p:spPr>
        <p:txBody>
          <a:bodyPr>
            <a:normAutofit/>
          </a:bodyPr>
          <a:lstStyle/>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جامع بودن</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کوتاه و مختصر بودن</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خبری بودن</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در صورت نیاز داشتن زمان و مکان</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جذاب بودن</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رعایت جنبه های اخلاقی</a:t>
            </a:r>
          </a:p>
          <a:p>
            <a:pPr marL="342900" lvl="0" indent="-342900" algn="just" rtl="1" fontAlgn="base">
              <a:spcAft>
                <a:spcPct val="0"/>
              </a:spcAft>
              <a:buClr>
                <a:srgbClr val="330066"/>
              </a:buClr>
              <a:buSzPct val="70000"/>
              <a:buFont typeface="Wingdings" pitchFamily="2" charset="2"/>
              <a:buChar char="l"/>
            </a:pPr>
            <a:r>
              <a:rPr lang="fa-IR" kern="0" dirty="0">
                <a:solidFill>
                  <a:srgbClr val="000000"/>
                </a:solidFill>
                <a:latin typeface="Arial"/>
                <a:cs typeface="B Zar" pitchFamily="2" charset="-78"/>
              </a:rPr>
              <a:t>خنثی بودن ( بدون قضاوت خاصی باشد)</a:t>
            </a:r>
          </a:p>
          <a:p>
            <a:pPr algn="r" rtl="1"/>
            <a:endParaRPr lang="fa-IR" dirty="0">
              <a:solidFill>
                <a:schemeClr val="tx1">
                  <a:lumMod val="95000"/>
                  <a:lumOff val="5000"/>
                </a:schemeClr>
              </a:solidFill>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33</a:t>
            </a:fld>
            <a:endParaRPr lang="en-US"/>
          </a:p>
        </p:txBody>
      </p:sp>
    </p:spTree>
    <p:extLst>
      <p:ext uri="{BB962C8B-B14F-4D97-AF65-F5344CB8AC3E}">
        <p14:creationId xmlns:p14="http://schemas.microsoft.com/office/powerpoint/2010/main" val="3607382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چگونه عنوان تحقیق نوشته شود؟</a:t>
            </a:r>
          </a:p>
        </p:txBody>
      </p:sp>
      <p:sp>
        <p:nvSpPr>
          <p:cNvPr id="3" name="Subtitle 2"/>
          <p:cNvSpPr>
            <a:spLocks noGrp="1"/>
          </p:cNvSpPr>
          <p:nvPr>
            <p:ph type="subTitle" idx="1"/>
          </p:nvPr>
        </p:nvSpPr>
        <p:spPr>
          <a:xfrm>
            <a:off x="457200" y="1371600"/>
            <a:ext cx="8305800" cy="5181600"/>
          </a:xfrm>
        </p:spPr>
        <p:txBody>
          <a:bodyPr>
            <a:normAutofit/>
          </a:bodyPr>
          <a:lstStyle/>
          <a:p>
            <a:pPr marL="342900" lvl="0" indent="-342900" algn="just" rtl="1" fontAlgn="base">
              <a:spcAft>
                <a:spcPct val="0"/>
              </a:spcAft>
              <a:buClr>
                <a:srgbClr val="330066"/>
              </a:buClr>
              <a:buSzPct val="70000"/>
              <a:buFont typeface="Wingdings" pitchFamily="2" charset="2"/>
              <a:buChar char="l"/>
            </a:pPr>
            <a:r>
              <a:rPr lang="fa-IR" sz="3000" kern="0" dirty="0">
                <a:solidFill>
                  <a:srgbClr val="000000"/>
                </a:solidFill>
                <a:latin typeface="Arial"/>
                <a:cs typeface="B Zar" pitchFamily="2" charset="-78"/>
              </a:rPr>
              <a:t>ابتدا به کاملترین شکل ممکن عنوان خود را بنویسید و بعد سعی نمایید به ترتیب تک تک کلمات عنوان نوشته شده را بپوشانید؛ در صورتی که پوشاندن یک کلمه از عنوان معنا و مفهوم آن را ناقص ننمود بدانید که آن کلمه زائد است و لذا بیان آن ضرورتی ندارد. فقط کلماتی را نگاه دارید که حذف آنها معنای عبارت را از بین می برد.</a:t>
            </a:r>
          </a:p>
          <a:p>
            <a:pPr lvl="0" algn="just" rtl="1" fontAlgn="base">
              <a:spcAft>
                <a:spcPct val="0"/>
              </a:spcAft>
              <a:buClr>
                <a:srgbClr val="330066"/>
              </a:buClr>
              <a:buSzPct val="70000"/>
            </a:pPr>
            <a:endParaRPr lang="fa-IR" sz="800" kern="0" dirty="0">
              <a:solidFill>
                <a:srgbClr val="000000"/>
              </a:solidFill>
              <a:latin typeface="Arial"/>
              <a:cs typeface="B Zar" pitchFamily="2" charset="-78"/>
            </a:endParaRPr>
          </a:p>
          <a:p>
            <a:pPr marL="342900" lvl="0" indent="-342900" algn="just" rtl="1" fontAlgn="base">
              <a:spcAft>
                <a:spcPct val="0"/>
              </a:spcAft>
              <a:buClr>
                <a:srgbClr val="330066"/>
              </a:buClr>
              <a:buSzPct val="70000"/>
              <a:buFont typeface="Wingdings" pitchFamily="2" charset="2"/>
              <a:buChar char="l"/>
            </a:pPr>
            <a:r>
              <a:rPr lang="fa-IR" sz="3000" kern="0" dirty="0">
                <a:solidFill>
                  <a:srgbClr val="000000"/>
                </a:solidFill>
                <a:latin typeface="Arial"/>
                <a:cs typeface="B Zar" pitchFamily="2" charset="-78"/>
              </a:rPr>
              <a:t>بهتر است عنوان با کلماتی مانند ”</a:t>
            </a:r>
            <a:r>
              <a:rPr lang="fa-IR" sz="3000" kern="0" dirty="0">
                <a:solidFill>
                  <a:srgbClr val="FF0000"/>
                </a:solidFill>
                <a:latin typeface="Arial"/>
                <a:cs typeface="B Zar" pitchFamily="2" charset="-78"/>
              </a:rPr>
              <a:t>بررسی</a:t>
            </a:r>
            <a:r>
              <a:rPr lang="fa-IR" sz="3000" kern="0" dirty="0">
                <a:solidFill>
                  <a:srgbClr val="000000"/>
                </a:solidFill>
                <a:latin typeface="Arial"/>
                <a:cs typeface="B Zar" pitchFamily="2" charset="-78"/>
              </a:rPr>
              <a:t>“، ”</a:t>
            </a:r>
            <a:r>
              <a:rPr lang="fa-IR" sz="3000" kern="0" dirty="0">
                <a:solidFill>
                  <a:srgbClr val="FF0000"/>
                </a:solidFill>
                <a:latin typeface="Arial"/>
                <a:cs typeface="B Zar" pitchFamily="2" charset="-78"/>
              </a:rPr>
              <a:t>ارزیابی</a:t>
            </a:r>
            <a:r>
              <a:rPr lang="fa-IR" sz="3000" kern="0" dirty="0">
                <a:solidFill>
                  <a:srgbClr val="000000"/>
                </a:solidFill>
                <a:latin typeface="Arial"/>
                <a:cs typeface="B Zar" pitchFamily="2" charset="-78"/>
              </a:rPr>
              <a:t>“، ”</a:t>
            </a:r>
            <a:r>
              <a:rPr lang="fa-IR" sz="3000" kern="0" dirty="0">
                <a:solidFill>
                  <a:srgbClr val="FF0000"/>
                </a:solidFill>
                <a:latin typeface="Arial"/>
                <a:cs typeface="B Zar" pitchFamily="2" charset="-78"/>
              </a:rPr>
              <a:t>سنجش</a:t>
            </a:r>
            <a:r>
              <a:rPr lang="fa-IR" sz="3000" kern="0" dirty="0">
                <a:solidFill>
                  <a:srgbClr val="000000"/>
                </a:solidFill>
                <a:latin typeface="Arial"/>
                <a:cs typeface="B Zar" pitchFamily="2" charset="-78"/>
              </a:rPr>
              <a:t>“ و یا کلمات مشابه شروع شود.</a:t>
            </a:r>
          </a:p>
          <a:p>
            <a:pPr marL="342900" lvl="0" indent="-342900" algn="just" rtl="1" fontAlgn="base">
              <a:spcAft>
                <a:spcPct val="0"/>
              </a:spcAft>
              <a:buClr>
                <a:srgbClr val="330066"/>
              </a:buClr>
              <a:buSzPct val="70000"/>
              <a:buFont typeface="Wingdings" pitchFamily="2" charset="2"/>
              <a:buChar char="l"/>
            </a:pPr>
            <a:r>
              <a:rPr lang="fa-IR" sz="3000" kern="0" dirty="0">
                <a:solidFill>
                  <a:srgbClr val="000000"/>
                </a:solidFill>
                <a:latin typeface="Arial"/>
                <a:cs typeface="B Zar" pitchFamily="2" charset="-78"/>
              </a:rPr>
              <a:t>بیان زمان و مکان تحقیق در عنوان فقط در صورتی ضرورت دارد که پاسخ به سوال تحقیق در زمانها و مکانهای مختلف تغییر یابد.</a:t>
            </a:r>
          </a:p>
          <a:p>
            <a:pPr algn="r" rtl="1"/>
            <a:endParaRPr lang="fa-IR" dirty="0">
              <a:solidFill>
                <a:schemeClr val="tx1">
                  <a:lumMod val="95000"/>
                  <a:lumOff val="5000"/>
                </a:schemeClr>
              </a:solidFill>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34</a:t>
            </a:fld>
            <a:endParaRPr lang="en-US"/>
          </a:p>
        </p:txBody>
      </p:sp>
    </p:spTree>
    <p:extLst>
      <p:ext uri="{BB962C8B-B14F-4D97-AF65-F5344CB8AC3E}">
        <p14:creationId xmlns:p14="http://schemas.microsoft.com/office/powerpoint/2010/main" val="2339484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عناوین زیر دارای چه اشکالاتی هستند؟</a:t>
            </a:r>
          </a:p>
        </p:txBody>
      </p:sp>
      <p:sp>
        <p:nvSpPr>
          <p:cNvPr id="3" name="Subtitle 2"/>
          <p:cNvSpPr>
            <a:spLocks noGrp="1"/>
          </p:cNvSpPr>
          <p:nvPr>
            <p:ph type="subTitle" idx="1"/>
          </p:nvPr>
        </p:nvSpPr>
        <p:spPr>
          <a:xfrm>
            <a:off x="457200" y="1371600"/>
            <a:ext cx="8305800" cy="5181600"/>
          </a:xfrm>
        </p:spPr>
        <p:txBody>
          <a:bodyPr>
            <a:normAutofit/>
          </a:bodyPr>
          <a:lstStyle/>
          <a:p>
            <a:pPr marL="342900" lvl="0" indent="-342900" algn="just" rtl="1" fontAlgn="base">
              <a:spcAft>
                <a:spcPct val="0"/>
              </a:spcAft>
              <a:buClr>
                <a:srgbClr val="330066"/>
              </a:buClr>
              <a:buSzPct val="70000"/>
              <a:buFont typeface="Wingdings" pitchFamily="2" charset="2"/>
              <a:buChar char="l"/>
            </a:pPr>
            <a:r>
              <a:rPr lang="fa-IR" sz="2800" kern="0" dirty="0">
                <a:solidFill>
                  <a:srgbClr val="000000"/>
                </a:solidFill>
                <a:latin typeface="Arial"/>
                <a:cs typeface="B Zar" pitchFamily="2" charset="-78"/>
              </a:rPr>
              <a:t>رعايت ايمني بيماران در بيمارستان. </a:t>
            </a:r>
          </a:p>
          <a:p>
            <a:pPr marL="342900" lvl="0" indent="-342900" algn="just" rtl="1" fontAlgn="base">
              <a:spcAft>
                <a:spcPct val="0"/>
              </a:spcAft>
              <a:buClr>
                <a:srgbClr val="330066"/>
              </a:buClr>
              <a:buSzPct val="70000"/>
              <a:buFont typeface="Wingdings" pitchFamily="2" charset="2"/>
              <a:buChar char="l"/>
            </a:pPr>
            <a:r>
              <a:rPr lang="fa-IR" sz="2800" kern="0" dirty="0">
                <a:solidFill>
                  <a:srgbClr val="000000"/>
                </a:solidFill>
                <a:latin typeface="Arial"/>
                <a:cs typeface="B Zar" pitchFamily="2" charset="-78"/>
              </a:rPr>
              <a:t>بررسي تاثير ويتامين </a:t>
            </a:r>
            <a:r>
              <a:rPr lang="en-US" sz="2800" kern="0" dirty="0">
                <a:solidFill>
                  <a:srgbClr val="000000"/>
                </a:solidFill>
                <a:latin typeface="Arial"/>
                <a:cs typeface="B Zar" pitchFamily="2" charset="-78"/>
              </a:rPr>
              <a:t>D</a:t>
            </a:r>
            <a:r>
              <a:rPr lang="fa-IR" sz="2800" kern="0" dirty="0">
                <a:solidFill>
                  <a:srgbClr val="000000"/>
                </a:solidFill>
                <a:latin typeface="Arial"/>
                <a:cs typeface="B Zar" pitchFamily="2" charset="-78"/>
              </a:rPr>
              <a:t> در افزايش شدت آسم كودكان با توجه به تعداد حملات آسم و ساير عوامل مرتبط با بيماري </a:t>
            </a:r>
            <a:r>
              <a:rPr lang="fa-IR" sz="2800" kern="0">
                <a:solidFill>
                  <a:srgbClr val="000000"/>
                </a:solidFill>
                <a:latin typeface="Arial"/>
                <a:cs typeface="B Zar" pitchFamily="2" charset="-78"/>
              </a:rPr>
              <a:t>كودك.</a:t>
            </a:r>
          </a:p>
          <a:p>
            <a:pPr lvl="0" algn="just" rtl="1" fontAlgn="base">
              <a:spcAft>
                <a:spcPct val="0"/>
              </a:spcAft>
              <a:buClr>
                <a:srgbClr val="330066"/>
              </a:buClr>
              <a:buSzPct val="70000"/>
            </a:pPr>
            <a:r>
              <a:rPr lang="fa-IR" sz="2800" kern="0">
                <a:solidFill>
                  <a:srgbClr val="000000"/>
                </a:solidFill>
                <a:latin typeface="Arial"/>
                <a:cs typeface="B Zar" pitchFamily="2" charset="-78"/>
              </a:rPr>
              <a:t> </a:t>
            </a:r>
            <a:endParaRPr lang="fa-IR" sz="2800" kern="0" dirty="0">
              <a:solidFill>
                <a:srgbClr val="000000"/>
              </a:solidFill>
              <a:latin typeface="Arial"/>
              <a:cs typeface="B Zar" pitchFamily="2" charset="-78"/>
            </a:endParaRPr>
          </a:p>
          <a:p>
            <a:pPr marL="342900" lvl="0" indent="-342900" algn="just" rtl="1" fontAlgn="base">
              <a:spcAft>
                <a:spcPct val="0"/>
              </a:spcAft>
              <a:buClr>
                <a:srgbClr val="330066"/>
              </a:buClr>
              <a:buSzPct val="70000"/>
              <a:buFont typeface="Wingdings" pitchFamily="2" charset="2"/>
              <a:buChar char="l"/>
            </a:pPr>
            <a:r>
              <a:rPr lang="fa-IR" sz="2800" kern="0" dirty="0">
                <a:solidFill>
                  <a:srgbClr val="000000"/>
                </a:solidFill>
                <a:latin typeface="Arial"/>
                <a:cs typeface="B Zar" pitchFamily="2" charset="-78"/>
              </a:rPr>
              <a:t>بررسي فراواني مسموميت با متادون در كودكان والدينِ معتاد و در حال ترك اعتياد سهل انگار. </a:t>
            </a:r>
          </a:p>
          <a:p>
            <a:pPr marL="342900" lvl="0" indent="-342900" algn="just" rtl="1" fontAlgn="base">
              <a:spcAft>
                <a:spcPct val="0"/>
              </a:spcAft>
              <a:buClr>
                <a:srgbClr val="330066"/>
              </a:buClr>
              <a:buSzPct val="70000"/>
              <a:buFont typeface="Wingdings" pitchFamily="2" charset="2"/>
              <a:buChar char="l"/>
            </a:pPr>
            <a:r>
              <a:rPr lang="fa-IR" sz="2800" kern="0" dirty="0">
                <a:solidFill>
                  <a:srgbClr val="000000"/>
                </a:solidFill>
                <a:latin typeface="Arial"/>
                <a:cs typeface="B Zar" pitchFamily="2" charset="-78"/>
              </a:rPr>
              <a:t>بررسي ميزان كري مادرزادي در نوزادان. </a:t>
            </a:r>
          </a:p>
          <a:p>
            <a:pPr marL="342900" lvl="0" indent="-342900" algn="just" rtl="1" fontAlgn="base">
              <a:spcAft>
                <a:spcPct val="0"/>
              </a:spcAft>
              <a:buClr>
                <a:srgbClr val="330066"/>
              </a:buClr>
              <a:buSzPct val="70000"/>
              <a:buFont typeface="Wingdings" pitchFamily="2" charset="2"/>
              <a:buChar char="l"/>
            </a:pPr>
            <a:r>
              <a:rPr lang="fa-IR" sz="2800" kern="0" dirty="0">
                <a:solidFill>
                  <a:srgbClr val="000000"/>
                </a:solidFill>
                <a:latin typeface="Arial"/>
                <a:cs typeface="B Zar" pitchFamily="2" charset="-78"/>
              </a:rPr>
              <a:t>ارزيابي عاقبت كودكان شناسايي شده در برنامه غربالگري كم شنوايي نوزادي در استان هرمزگان در سال های 1402-1392</a:t>
            </a:r>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35</a:t>
            </a:fld>
            <a:endParaRPr lang="en-US"/>
          </a:p>
        </p:txBody>
      </p:sp>
    </p:spTree>
    <p:extLst>
      <p:ext uri="{BB962C8B-B14F-4D97-AF65-F5344CB8AC3E}">
        <p14:creationId xmlns:p14="http://schemas.microsoft.com/office/powerpoint/2010/main" val="484493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1031776"/>
          </a:xfrm>
          <a:solidFill>
            <a:srgbClr val="FFFF00"/>
          </a:solidFill>
          <a:ln>
            <a:solidFill>
              <a:srgbClr val="00B0F0"/>
            </a:solidFill>
          </a:ln>
        </p:spPr>
        <p:txBody>
          <a:bodyPr>
            <a:normAutofit/>
          </a:bodyPr>
          <a:lstStyle/>
          <a:p>
            <a:r>
              <a:rPr kumimoji="0" lang="fa-IR" sz="4400" b="0" i="0" u="none" strike="noStrike" kern="1200" cap="none" spc="0" normalizeH="0" baseline="0" noProof="0" dirty="0">
                <a:ln>
                  <a:noFill/>
                </a:ln>
                <a:solidFill>
                  <a:prstClr val="black"/>
                </a:solidFill>
                <a:effectLst/>
                <a:uLnTx/>
                <a:uFillTx/>
                <a:latin typeface="IranNastaliq" pitchFamily="18" charset="0"/>
                <a:ea typeface="+mj-ea"/>
                <a:cs typeface="B Zar" panose="00000400000000000000" pitchFamily="2" charset="-78"/>
              </a:rPr>
              <a:t>معیارهای انتخاب عنوان تحقیق</a:t>
            </a:r>
            <a:endParaRPr lang="fa-IR" sz="3200" dirty="0">
              <a:latin typeface="IranNastaliq" pitchFamily="18" charset="0"/>
              <a:cs typeface="B Zar" panose="00000400000000000000" pitchFamily="2" charset="-78"/>
            </a:endParaRPr>
          </a:p>
        </p:txBody>
      </p:sp>
      <p:sp>
        <p:nvSpPr>
          <p:cNvPr id="3" name="Subtitle 2"/>
          <p:cNvSpPr>
            <a:spLocks noGrp="1"/>
          </p:cNvSpPr>
          <p:nvPr>
            <p:ph type="subTitle" idx="1"/>
          </p:nvPr>
        </p:nvSpPr>
        <p:spPr>
          <a:xfrm>
            <a:off x="457200" y="1447800"/>
            <a:ext cx="8305800" cy="5181600"/>
          </a:xfrm>
        </p:spPr>
        <p:txBody>
          <a:bodyPr>
            <a:normAutofit/>
          </a:bodyPr>
          <a:lstStyle/>
          <a:p>
            <a:pPr algn="r" rtl="1"/>
            <a:endParaRPr lang="fa-IR" dirty="0"/>
          </a:p>
          <a:p>
            <a:pPr algn="r" rtl="1"/>
            <a:endParaRPr lang="en-US" dirty="0"/>
          </a:p>
        </p:txBody>
      </p:sp>
      <p:graphicFrame>
        <p:nvGraphicFramePr>
          <p:cNvPr id="4" name="Table 3"/>
          <p:cNvGraphicFramePr>
            <a:graphicFrameLocks noGrp="1"/>
          </p:cNvGraphicFramePr>
          <p:nvPr/>
        </p:nvGraphicFramePr>
        <p:xfrm>
          <a:off x="457200" y="2590800"/>
          <a:ext cx="8305803" cy="3714480"/>
        </p:xfrm>
        <a:graphic>
          <a:graphicData uri="http://schemas.openxmlformats.org/drawingml/2006/table">
            <a:tbl>
              <a:tblPr rtl="1" firstRow="1" bandRow="1">
                <a:tableStyleId>{5940675A-B579-460E-94D1-54222C63F5DA}</a:tableStyleId>
              </a:tblPr>
              <a:tblGrid>
                <a:gridCol w="774513">
                  <a:extLst>
                    <a:ext uri="{9D8B030D-6E8A-4147-A177-3AD203B41FA5}">
                      <a16:colId xmlns:a16="http://schemas.microsoft.com/office/drawing/2014/main" val="3823886135"/>
                    </a:ext>
                  </a:extLst>
                </a:gridCol>
                <a:gridCol w="1071221">
                  <a:extLst>
                    <a:ext uri="{9D8B030D-6E8A-4147-A177-3AD203B41FA5}">
                      <a16:colId xmlns:a16="http://schemas.microsoft.com/office/drawing/2014/main" val="2312093830"/>
                    </a:ext>
                  </a:extLst>
                </a:gridCol>
                <a:gridCol w="922867">
                  <a:extLst>
                    <a:ext uri="{9D8B030D-6E8A-4147-A177-3AD203B41FA5}">
                      <a16:colId xmlns:a16="http://schemas.microsoft.com/office/drawing/2014/main" val="2232349568"/>
                    </a:ext>
                  </a:extLst>
                </a:gridCol>
                <a:gridCol w="922867">
                  <a:extLst>
                    <a:ext uri="{9D8B030D-6E8A-4147-A177-3AD203B41FA5}">
                      <a16:colId xmlns:a16="http://schemas.microsoft.com/office/drawing/2014/main" val="2308112576"/>
                    </a:ext>
                  </a:extLst>
                </a:gridCol>
                <a:gridCol w="987557">
                  <a:extLst>
                    <a:ext uri="{9D8B030D-6E8A-4147-A177-3AD203B41FA5}">
                      <a16:colId xmlns:a16="http://schemas.microsoft.com/office/drawing/2014/main" val="3763472039"/>
                    </a:ext>
                  </a:extLst>
                </a:gridCol>
                <a:gridCol w="858177">
                  <a:extLst>
                    <a:ext uri="{9D8B030D-6E8A-4147-A177-3AD203B41FA5}">
                      <a16:colId xmlns:a16="http://schemas.microsoft.com/office/drawing/2014/main" val="4233065736"/>
                    </a:ext>
                  </a:extLst>
                </a:gridCol>
                <a:gridCol w="922867">
                  <a:extLst>
                    <a:ext uri="{9D8B030D-6E8A-4147-A177-3AD203B41FA5}">
                      <a16:colId xmlns:a16="http://schemas.microsoft.com/office/drawing/2014/main" val="1275995302"/>
                    </a:ext>
                  </a:extLst>
                </a:gridCol>
                <a:gridCol w="922867">
                  <a:extLst>
                    <a:ext uri="{9D8B030D-6E8A-4147-A177-3AD203B41FA5}">
                      <a16:colId xmlns:a16="http://schemas.microsoft.com/office/drawing/2014/main" val="1347680267"/>
                    </a:ext>
                  </a:extLst>
                </a:gridCol>
                <a:gridCol w="922867">
                  <a:extLst>
                    <a:ext uri="{9D8B030D-6E8A-4147-A177-3AD203B41FA5}">
                      <a16:colId xmlns:a16="http://schemas.microsoft.com/office/drawing/2014/main" val="820743837"/>
                    </a:ext>
                  </a:extLst>
                </a:gridCol>
              </a:tblGrid>
              <a:tr h="720000">
                <a:tc>
                  <a:txBody>
                    <a:bodyPr/>
                    <a:lstStyle/>
                    <a:p>
                      <a:pPr algn="ctr" rtl="1"/>
                      <a:r>
                        <a:rPr lang="fa-IR" sz="2400" dirty="0">
                          <a:cs typeface="B Zar" panose="00000400000000000000" pitchFamily="2" charset="-78"/>
                        </a:rPr>
                        <a:t>عنوان طرح </a:t>
                      </a:r>
                    </a:p>
                  </a:txBody>
                  <a:tcPr anchor="ctr">
                    <a:solidFill>
                      <a:srgbClr val="FFC000"/>
                    </a:solidFill>
                  </a:tcPr>
                </a:tc>
                <a:tc>
                  <a:txBody>
                    <a:bodyPr/>
                    <a:lstStyle/>
                    <a:p>
                      <a:pPr algn="ctr" rtl="1"/>
                      <a:r>
                        <a:rPr lang="fa-IR" sz="2400" dirty="0">
                          <a:cs typeface="B Zar" panose="00000400000000000000" pitchFamily="2" charset="-78"/>
                        </a:rPr>
                        <a:t> ضرورت </a:t>
                      </a:r>
                    </a:p>
                  </a:txBody>
                  <a:tcPr anchor="ctr">
                    <a:solidFill>
                      <a:schemeClr val="accent5">
                        <a:lumMod val="20000"/>
                        <a:lumOff val="80000"/>
                      </a:schemeClr>
                    </a:solidFill>
                  </a:tcPr>
                </a:tc>
                <a:tc>
                  <a:txBody>
                    <a:bodyPr/>
                    <a:lstStyle/>
                    <a:p>
                      <a:pPr algn="ctr" rtl="1"/>
                      <a:r>
                        <a:rPr lang="fa-IR" sz="2400" dirty="0">
                          <a:cs typeface="B Zar" panose="00000400000000000000" pitchFamily="2" charset="-78"/>
                        </a:rPr>
                        <a:t>اجتناب از دوباره کاری</a:t>
                      </a:r>
                    </a:p>
                  </a:txBody>
                  <a:tcPr anchor="ctr">
                    <a:solidFill>
                      <a:schemeClr val="accent5">
                        <a:lumMod val="20000"/>
                        <a:lumOff val="80000"/>
                      </a:schemeClr>
                    </a:solidFill>
                  </a:tcPr>
                </a:tc>
                <a:tc>
                  <a:txBody>
                    <a:bodyPr/>
                    <a:lstStyle/>
                    <a:p>
                      <a:pPr algn="ctr" rtl="1"/>
                      <a:r>
                        <a:rPr lang="fa-IR" sz="2400" dirty="0">
                          <a:cs typeface="B Zar" panose="00000400000000000000" pitchFamily="2" charset="-78"/>
                        </a:rPr>
                        <a:t>قابلیت اجرا </a:t>
                      </a:r>
                    </a:p>
                  </a:txBody>
                  <a:tcPr anchor="ctr">
                    <a:solidFill>
                      <a:schemeClr val="accent5">
                        <a:lumMod val="20000"/>
                        <a:lumOff val="80000"/>
                      </a:schemeClr>
                    </a:solidFill>
                  </a:tcPr>
                </a:tc>
                <a:tc>
                  <a:txBody>
                    <a:bodyPr/>
                    <a:lstStyle/>
                    <a:p>
                      <a:pPr algn="ctr" rtl="1"/>
                      <a:r>
                        <a:rPr lang="fa-IR" sz="2400" dirty="0">
                          <a:cs typeface="B Zar" panose="00000400000000000000" pitchFamily="2" charset="-78"/>
                        </a:rPr>
                        <a:t>کاربردی</a:t>
                      </a:r>
                      <a:r>
                        <a:rPr lang="fa-IR" sz="2400" baseline="0" dirty="0">
                          <a:cs typeface="B Zar" panose="00000400000000000000" pitchFamily="2" charset="-78"/>
                        </a:rPr>
                        <a:t> بودی </a:t>
                      </a:r>
                      <a:endParaRPr lang="fa-IR" sz="2400" dirty="0">
                        <a:cs typeface="B Zar" panose="00000400000000000000" pitchFamily="2" charset="-78"/>
                      </a:endParaRPr>
                    </a:p>
                  </a:txBody>
                  <a:tcPr anchor="ctr">
                    <a:solidFill>
                      <a:schemeClr val="accent5">
                        <a:lumMod val="20000"/>
                        <a:lumOff val="80000"/>
                      </a:schemeClr>
                    </a:solidFill>
                  </a:tcPr>
                </a:tc>
                <a:tc>
                  <a:txBody>
                    <a:bodyPr/>
                    <a:lstStyle/>
                    <a:p>
                      <a:pPr algn="ctr" rtl="1"/>
                      <a:r>
                        <a:rPr lang="fa-IR" sz="2400" dirty="0">
                          <a:cs typeface="B Zar" panose="00000400000000000000" pitchFamily="2" charset="-78"/>
                        </a:rPr>
                        <a:t>فوریت زمانی</a:t>
                      </a:r>
                    </a:p>
                  </a:txBody>
                  <a:tcPr anchor="ctr">
                    <a:solidFill>
                      <a:schemeClr val="accent5">
                        <a:lumMod val="20000"/>
                        <a:lumOff val="80000"/>
                      </a:schemeClr>
                    </a:solidFill>
                  </a:tcPr>
                </a:tc>
                <a:tc>
                  <a:txBody>
                    <a:bodyPr/>
                    <a:lstStyle/>
                    <a:p>
                      <a:pPr algn="ctr" rtl="1"/>
                      <a:r>
                        <a:rPr lang="fa-IR" sz="2400" dirty="0">
                          <a:cs typeface="B Zar" panose="00000400000000000000" pitchFamily="2" charset="-78"/>
                        </a:rPr>
                        <a:t>مقبولیت سیاسی</a:t>
                      </a:r>
                    </a:p>
                  </a:txBody>
                  <a:tcPr anchor="ctr">
                    <a:solidFill>
                      <a:schemeClr val="accent5">
                        <a:lumMod val="20000"/>
                        <a:lumOff val="80000"/>
                      </a:schemeClr>
                    </a:solidFill>
                  </a:tcPr>
                </a:tc>
                <a:tc>
                  <a:txBody>
                    <a:bodyPr/>
                    <a:lstStyle/>
                    <a:p>
                      <a:pPr algn="ctr" rtl="1"/>
                      <a:r>
                        <a:rPr lang="fa-IR" sz="2400" dirty="0">
                          <a:cs typeface="B Zar" panose="00000400000000000000" pitchFamily="2" charset="-78"/>
                        </a:rPr>
                        <a:t>مقبولیت اخلاقی</a:t>
                      </a:r>
                    </a:p>
                  </a:txBody>
                  <a:tcPr anchor="ctr">
                    <a:solidFill>
                      <a:schemeClr val="accent5">
                        <a:lumMod val="20000"/>
                        <a:lumOff val="80000"/>
                      </a:schemeClr>
                    </a:solidFill>
                  </a:tcPr>
                </a:tc>
                <a:tc>
                  <a:txBody>
                    <a:bodyPr/>
                    <a:lstStyle/>
                    <a:p>
                      <a:pPr algn="ctr" rtl="1"/>
                      <a:r>
                        <a:rPr lang="fa-IR" sz="2400" dirty="0">
                          <a:cs typeface="B Zar" panose="00000400000000000000" pitchFamily="2" charset="-78"/>
                        </a:rPr>
                        <a:t>جمع امتیاز</a:t>
                      </a:r>
                    </a:p>
                  </a:txBody>
                  <a:tcPr anchor="ctr">
                    <a:solidFill>
                      <a:srgbClr val="FF9966"/>
                    </a:solidFill>
                  </a:tcPr>
                </a:tc>
                <a:extLst>
                  <a:ext uri="{0D108BD9-81ED-4DB2-BD59-A6C34878D82A}">
                    <a16:rowId xmlns:a16="http://schemas.microsoft.com/office/drawing/2014/main" val="1260312117"/>
                  </a:ext>
                </a:extLst>
              </a:tr>
              <a:tr h="720000">
                <a:tc>
                  <a:txBody>
                    <a:bodyPr/>
                    <a:lstStyle/>
                    <a:p>
                      <a:pPr rtl="1"/>
                      <a:endParaRPr lang="fa-IR"/>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dirty="0"/>
                    </a:p>
                  </a:txBody>
                  <a:tcPr anchor="ctr"/>
                </a:tc>
                <a:tc>
                  <a:txBody>
                    <a:bodyPr/>
                    <a:lstStyle/>
                    <a:p>
                      <a:pPr rtl="1"/>
                      <a:endParaRPr lang="fa-IR" dirty="0"/>
                    </a:p>
                  </a:txBody>
                  <a:tcPr anchor="ctr"/>
                </a:tc>
                <a:tc>
                  <a:txBody>
                    <a:bodyPr/>
                    <a:lstStyle/>
                    <a:p>
                      <a:pPr rtl="1"/>
                      <a:endParaRPr lang="fa-IR"/>
                    </a:p>
                  </a:txBody>
                  <a:tcPr anchor="ctr"/>
                </a:tc>
                <a:extLst>
                  <a:ext uri="{0D108BD9-81ED-4DB2-BD59-A6C34878D82A}">
                    <a16:rowId xmlns:a16="http://schemas.microsoft.com/office/drawing/2014/main" val="1570460850"/>
                  </a:ext>
                </a:extLst>
              </a:tr>
              <a:tr h="720000">
                <a:tc>
                  <a:txBody>
                    <a:bodyPr/>
                    <a:lstStyle/>
                    <a:p>
                      <a:pPr rtl="1"/>
                      <a:endParaRPr lang="fa-IR"/>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dirty="0"/>
                    </a:p>
                  </a:txBody>
                  <a:tcPr anchor="ctr"/>
                </a:tc>
                <a:tc>
                  <a:txBody>
                    <a:bodyPr/>
                    <a:lstStyle/>
                    <a:p>
                      <a:pPr rtl="1"/>
                      <a:endParaRPr lang="fa-IR"/>
                    </a:p>
                  </a:txBody>
                  <a:tcPr anchor="ctr"/>
                </a:tc>
                <a:extLst>
                  <a:ext uri="{0D108BD9-81ED-4DB2-BD59-A6C34878D82A}">
                    <a16:rowId xmlns:a16="http://schemas.microsoft.com/office/drawing/2014/main" val="1063639205"/>
                  </a:ext>
                </a:extLst>
              </a:tr>
              <a:tr h="720000">
                <a:tc>
                  <a:txBody>
                    <a:bodyPr/>
                    <a:lstStyle/>
                    <a:p>
                      <a:pPr rtl="1"/>
                      <a:endParaRPr lang="fa-IR" dirty="0"/>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a:p>
                  </a:txBody>
                  <a:tcPr anchor="ctr"/>
                </a:tc>
                <a:tc>
                  <a:txBody>
                    <a:bodyPr/>
                    <a:lstStyle/>
                    <a:p>
                      <a:pPr rtl="1"/>
                      <a:endParaRPr lang="fa-IR" dirty="0"/>
                    </a:p>
                  </a:txBody>
                  <a:tcPr anchor="ctr"/>
                </a:tc>
                <a:tc>
                  <a:txBody>
                    <a:bodyPr/>
                    <a:lstStyle/>
                    <a:p>
                      <a:pPr rtl="1"/>
                      <a:endParaRPr lang="fa-IR" dirty="0"/>
                    </a:p>
                  </a:txBody>
                  <a:tcPr anchor="ctr"/>
                </a:tc>
                <a:extLst>
                  <a:ext uri="{0D108BD9-81ED-4DB2-BD59-A6C34878D82A}">
                    <a16:rowId xmlns:a16="http://schemas.microsoft.com/office/drawing/2014/main" val="3657432965"/>
                  </a:ext>
                </a:extLst>
              </a:tr>
            </a:tbl>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237532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fontScale="90000"/>
          </a:bodyPr>
          <a:lstStyle/>
          <a:p>
            <a:pPr rtl="1"/>
            <a:r>
              <a:rPr lang="fa-IR" dirty="0">
                <a:latin typeface="IranNastaliq" pitchFamily="18" charset="0"/>
                <a:cs typeface="B Zar" panose="00000400000000000000" pitchFamily="2" charset="-78"/>
              </a:rPr>
              <a:t>ضرورت(</a:t>
            </a:r>
            <a:r>
              <a:rPr lang="en-US" sz="6700" dirty="0">
                <a:solidFill>
                  <a:srgbClr val="FF0000"/>
                </a:solidFill>
                <a:latin typeface="Angsana New" panose="02020603050405020304" pitchFamily="18" charset="-34"/>
                <a:cs typeface="Angsana New" panose="02020603050405020304" pitchFamily="18" charset="-34"/>
              </a:rPr>
              <a:t>relevance</a:t>
            </a:r>
            <a:r>
              <a:rPr lang="fa-IR" dirty="0">
                <a:latin typeface="IranNastaliq" pitchFamily="18" charset="0"/>
                <a:cs typeface="B Zar" panose="00000400000000000000" pitchFamily="2" charset="-78"/>
              </a:rPr>
              <a:t> ) </a:t>
            </a:r>
          </a:p>
        </p:txBody>
      </p:sp>
      <p:sp>
        <p:nvSpPr>
          <p:cNvPr id="3" name="Subtitle 2"/>
          <p:cNvSpPr>
            <a:spLocks noGrp="1"/>
          </p:cNvSpPr>
          <p:nvPr>
            <p:ph type="subTitle" idx="1"/>
          </p:nvPr>
        </p:nvSpPr>
        <p:spPr>
          <a:xfrm>
            <a:off x="381000" y="1676400"/>
            <a:ext cx="8382000" cy="4953000"/>
          </a:xfrm>
        </p:spPr>
        <p:txBody>
          <a:bodyPr>
            <a:normAutofit/>
          </a:bodyPr>
          <a:lstStyle/>
          <a:p>
            <a:pPr marL="457200" indent="-457200" algn="r" rtl="1">
              <a:buClr>
                <a:srgbClr val="FF0000"/>
              </a:buClr>
              <a:buFont typeface="Wingdings" panose="05000000000000000000" pitchFamily="2" charset="2"/>
              <a:buChar char="v"/>
            </a:pPr>
            <a:r>
              <a:rPr lang="fa-IR" b="1" kern="0" dirty="0">
                <a:solidFill>
                  <a:schemeClr val="tx1">
                    <a:lumMod val="95000"/>
                    <a:lumOff val="5000"/>
                  </a:schemeClr>
                </a:solidFill>
                <a:latin typeface="Arial"/>
                <a:cs typeface="B Nazanin" pitchFamily="2" charset="-78"/>
              </a:rPr>
              <a:t>بار ناشي از موضوع،</a:t>
            </a:r>
            <a:r>
              <a:rPr lang="en-US" b="1" kern="0" dirty="0">
                <a:solidFill>
                  <a:schemeClr val="tx1">
                    <a:lumMod val="95000"/>
                    <a:lumOff val="5000"/>
                  </a:schemeClr>
                </a:solidFill>
                <a:latin typeface="Arial"/>
                <a:cs typeface="B Nazanin" pitchFamily="2" charset="-78"/>
              </a:rPr>
              <a:t> </a:t>
            </a:r>
            <a:r>
              <a:rPr lang="fa-IR" b="1" kern="0" dirty="0">
                <a:solidFill>
                  <a:schemeClr val="tx1">
                    <a:lumMod val="95000"/>
                    <a:lumOff val="5000"/>
                  </a:schemeClr>
                </a:solidFill>
                <a:latin typeface="Arial"/>
                <a:cs typeface="B Nazanin" pitchFamily="2" charset="-78"/>
              </a:rPr>
              <a:t>گروه هاي آسيب پذير،</a:t>
            </a:r>
            <a:r>
              <a:rPr lang="en-US" b="1" kern="0" dirty="0">
                <a:solidFill>
                  <a:schemeClr val="tx1">
                    <a:lumMod val="95000"/>
                    <a:lumOff val="5000"/>
                  </a:schemeClr>
                </a:solidFill>
                <a:latin typeface="Arial"/>
                <a:cs typeface="B Nazanin" pitchFamily="2" charset="-78"/>
              </a:rPr>
              <a:t> </a:t>
            </a:r>
            <a:r>
              <a:rPr lang="fa-IR" b="1" kern="0" dirty="0">
                <a:solidFill>
                  <a:schemeClr val="tx1">
                    <a:lumMod val="95000"/>
                    <a:lumOff val="5000"/>
                  </a:schemeClr>
                </a:solidFill>
                <a:latin typeface="Arial"/>
                <a:cs typeface="B Nazanin" pitchFamily="2" charset="-78"/>
              </a:rPr>
              <a:t>شدت مسئله</a:t>
            </a:r>
          </a:p>
          <a:p>
            <a:pPr algn="r" rtl="1"/>
            <a:endParaRPr lang="fa-IR" b="1" kern="0" dirty="0">
              <a:solidFill>
                <a:schemeClr val="tx1">
                  <a:lumMod val="95000"/>
                  <a:lumOff val="5000"/>
                </a:schemeClr>
              </a:solidFill>
              <a:latin typeface="Arial"/>
              <a:cs typeface="B Nazanin" pitchFamily="2" charset="-78"/>
            </a:endParaRPr>
          </a:p>
          <a:p>
            <a:pPr algn="r" rtl="1">
              <a:defRPr/>
            </a:pPr>
            <a:r>
              <a:rPr lang="fa-IR" b="1" dirty="0">
                <a:solidFill>
                  <a:srgbClr val="FF0000"/>
                </a:solidFill>
                <a:cs typeface="B Nazanin" pitchFamily="2" charset="-78"/>
              </a:rPr>
              <a:t>1</a:t>
            </a:r>
            <a:r>
              <a:rPr lang="fa-IR" b="1" dirty="0">
                <a:solidFill>
                  <a:schemeClr val="tx1">
                    <a:lumMod val="95000"/>
                    <a:lumOff val="5000"/>
                  </a:schemeClr>
                </a:solidFill>
                <a:cs typeface="B Nazanin" pitchFamily="2" charset="-78"/>
              </a:rPr>
              <a:t> = مناسب نيست</a:t>
            </a:r>
          </a:p>
          <a:p>
            <a:pPr algn="r" rtl="1">
              <a:defRPr/>
            </a:pPr>
            <a:r>
              <a:rPr lang="fa-IR" b="1" dirty="0">
                <a:solidFill>
                  <a:srgbClr val="FF0000"/>
                </a:solidFill>
                <a:cs typeface="B Nazanin" pitchFamily="2" charset="-78"/>
              </a:rPr>
              <a:t>2</a:t>
            </a:r>
            <a:r>
              <a:rPr lang="en-US" b="1" dirty="0">
                <a:solidFill>
                  <a:srgbClr val="FF0000"/>
                </a:solidFill>
                <a:cs typeface="B Nazanin" pitchFamily="2" charset="-78"/>
              </a:rPr>
              <a:t> </a:t>
            </a:r>
            <a:r>
              <a:rPr lang="fa-IR" b="1" dirty="0">
                <a:solidFill>
                  <a:schemeClr val="tx1">
                    <a:lumMod val="95000"/>
                    <a:lumOff val="5000"/>
                  </a:schemeClr>
                </a:solidFill>
                <a:cs typeface="B Nazanin" pitchFamily="2" charset="-78"/>
              </a:rPr>
              <a:t>= مناسب است</a:t>
            </a:r>
          </a:p>
          <a:p>
            <a:pPr algn="r" rtl="1">
              <a:defRPr/>
            </a:pPr>
            <a:r>
              <a:rPr lang="fa-IR" b="1" dirty="0">
                <a:solidFill>
                  <a:srgbClr val="FF0000"/>
                </a:solidFill>
                <a:cs typeface="B Nazanin" pitchFamily="2" charset="-78"/>
              </a:rPr>
              <a:t>3</a:t>
            </a:r>
            <a:r>
              <a:rPr lang="en-US" b="1" dirty="0">
                <a:solidFill>
                  <a:schemeClr val="tx1">
                    <a:lumMod val="95000"/>
                    <a:lumOff val="5000"/>
                  </a:schemeClr>
                </a:solidFill>
                <a:cs typeface="B Nazanin" pitchFamily="2" charset="-78"/>
              </a:rPr>
              <a:t> </a:t>
            </a:r>
            <a:r>
              <a:rPr lang="fa-IR" b="1" dirty="0">
                <a:solidFill>
                  <a:schemeClr val="tx1">
                    <a:lumMod val="95000"/>
                    <a:lumOff val="5000"/>
                  </a:schemeClr>
                </a:solidFill>
                <a:cs typeface="B Nazanin" pitchFamily="2" charset="-78"/>
              </a:rPr>
              <a:t>= بسيار مناسب است</a:t>
            </a:r>
            <a:endParaRPr lang="ar-SA" b="1" dirty="0">
              <a:solidFill>
                <a:schemeClr val="tx1">
                  <a:lumMod val="95000"/>
                  <a:lumOff val="5000"/>
                </a:schemeClr>
              </a:solidFill>
              <a:cs typeface="B Nazanin" pitchFamily="2" charset="-78"/>
            </a:endParaRPr>
          </a:p>
          <a:p>
            <a:pPr algn="r" rtl="1"/>
            <a:endParaRPr lang="en-US" dirty="0">
              <a:solidFill>
                <a:schemeClr val="tx1">
                  <a:lumMod val="95000"/>
                  <a:lumOff val="5000"/>
                </a:schemeClr>
              </a:solidFill>
            </a:endParaRPr>
          </a:p>
        </p:txBody>
      </p:sp>
      <p:sp>
        <p:nvSpPr>
          <p:cNvPr id="4" name="Slide Number Placeholder 3"/>
          <p:cNvSpPr>
            <a:spLocks noGrp="1"/>
          </p:cNvSpPr>
          <p:nvPr>
            <p:ph type="sldNum" sz="quarter" idx="12"/>
          </p:nvPr>
        </p:nvSpPr>
        <p:spPr/>
        <p:txBody>
          <a:bodyPr/>
          <a:lstStyle/>
          <a:p>
            <a:fld id="{46472425-0277-41E5-AE3E-CAD9AF78CF72}" type="slidenum">
              <a:rPr lang="en-US" smtClean="0"/>
              <a:t>37</a:t>
            </a:fld>
            <a:endParaRPr lang="en-US"/>
          </a:p>
        </p:txBody>
      </p:sp>
    </p:spTree>
    <p:extLst>
      <p:ext uri="{BB962C8B-B14F-4D97-AF65-F5344CB8AC3E}">
        <p14:creationId xmlns:p14="http://schemas.microsoft.com/office/powerpoint/2010/main" val="3032436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1524000"/>
          </a:xfrm>
          <a:solidFill>
            <a:srgbClr val="FFFF00"/>
          </a:solidFill>
          <a:ln>
            <a:solidFill>
              <a:srgbClr val="00B0F0"/>
            </a:solidFill>
          </a:ln>
        </p:spPr>
        <p:txBody>
          <a:bodyPr>
            <a:noAutofit/>
          </a:bodyPr>
          <a:lstStyle/>
          <a:p>
            <a:r>
              <a:rPr lang="fa-IR" sz="3600" dirty="0">
                <a:latin typeface="IranNastaliq" pitchFamily="18" charset="0"/>
                <a:cs typeface="B Zar" panose="00000400000000000000" pitchFamily="2" charset="-78"/>
              </a:rPr>
              <a:t>اجتناب از دوباره کاري</a:t>
            </a:r>
            <a:br>
              <a:rPr lang="fa-IR" sz="3200" dirty="0">
                <a:latin typeface="IranNastaliq" pitchFamily="18" charset="0"/>
                <a:cs typeface="B Zar" panose="00000400000000000000" pitchFamily="2" charset="-78"/>
              </a:rPr>
            </a:br>
            <a:r>
              <a:rPr lang="en-US" sz="3200" dirty="0">
                <a:solidFill>
                  <a:srgbClr val="FF0000"/>
                </a:solidFill>
                <a:latin typeface="Angsana New" panose="02020603050405020304" pitchFamily="18" charset="-34"/>
                <a:cs typeface="Angsana New" panose="02020603050405020304" pitchFamily="18" charset="-34"/>
              </a:rPr>
              <a:t>Avoidance of duplication</a:t>
            </a:r>
            <a:endParaRPr lang="fa-IR" sz="3200" dirty="0">
              <a:solidFill>
                <a:srgbClr val="FF0000"/>
              </a:solidFill>
              <a:latin typeface="Angsana New" panose="02020603050405020304" pitchFamily="18" charset="-34"/>
              <a:cs typeface="B Zar" panose="00000400000000000000" pitchFamily="2" charset="-78"/>
            </a:endParaRPr>
          </a:p>
        </p:txBody>
      </p:sp>
      <p:sp>
        <p:nvSpPr>
          <p:cNvPr id="3" name="Subtitle 2"/>
          <p:cNvSpPr>
            <a:spLocks noGrp="1"/>
          </p:cNvSpPr>
          <p:nvPr>
            <p:ph type="subTitle" idx="1"/>
          </p:nvPr>
        </p:nvSpPr>
        <p:spPr>
          <a:xfrm>
            <a:off x="457200" y="1981200"/>
            <a:ext cx="8305800" cy="4648200"/>
          </a:xfrm>
        </p:spPr>
        <p:txBody>
          <a:bodyPr>
            <a:normAutofit/>
          </a:bodyPr>
          <a:lstStyle/>
          <a:p>
            <a:pPr algn="r" rtl="1"/>
            <a:endParaRPr lang="fa-IR" dirty="0"/>
          </a:p>
          <a:p>
            <a:pPr algn="r" rtl="1"/>
            <a:r>
              <a:rPr lang="fa-IR" dirty="0">
                <a:solidFill>
                  <a:srgbClr val="FF0000"/>
                </a:solidFill>
                <a:cs typeface="B Zar" panose="00000400000000000000" pitchFamily="2" charset="-78"/>
              </a:rPr>
              <a:t>1</a:t>
            </a:r>
            <a:r>
              <a:rPr lang="fa-IR" dirty="0">
                <a:solidFill>
                  <a:schemeClr val="tx1">
                    <a:lumMod val="95000"/>
                    <a:lumOff val="5000"/>
                  </a:schemeClr>
                </a:solidFill>
                <a:cs typeface="B Zar" panose="00000400000000000000" pitchFamily="2" charset="-78"/>
              </a:rPr>
              <a:t>= مطالعات مشابه وجود دارد </a:t>
            </a:r>
          </a:p>
          <a:p>
            <a:pPr algn="r" rtl="1"/>
            <a:endParaRPr lang="fa-IR" dirty="0">
              <a:solidFill>
                <a:schemeClr val="tx1">
                  <a:lumMod val="95000"/>
                  <a:lumOff val="5000"/>
                </a:schemeClr>
              </a:solidFill>
              <a:cs typeface="B Zar" panose="00000400000000000000" pitchFamily="2" charset="-78"/>
            </a:endParaRPr>
          </a:p>
          <a:p>
            <a:pPr algn="r" rtl="1"/>
            <a:r>
              <a:rPr lang="fa-IR" dirty="0">
                <a:solidFill>
                  <a:srgbClr val="FF0000"/>
                </a:solidFill>
                <a:cs typeface="B Zar" panose="00000400000000000000" pitchFamily="2" charset="-78"/>
              </a:rPr>
              <a:t>2</a:t>
            </a:r>
            <a:r>
              <a:rPr lang="fa-IR" dirty="0">
                <a:solidFill>
                  <a:schemeClr val="tx1">
                    <a:lumMod val="95000"/>
                    <a:lumOff val="5000"/>
                  </a:schemeClr>
                </a:solidFill>
                <a:cs typeface="B Zar" panose="00000400000000000000" pitchFamily="2" charset="-78"/>
              </a:rPr>
              <a:t> = مطالعات مشابه وجود دارد ولي سئوالاتی بدون پاسخ مانده است</a:t>
            </a:r>
          </a:p>
          <a:p>
            <a:pPr algn="r" rtl="1"/>
            <a:endParaRPr lang="fa-IR" dirty="0">
              <a:solidFill>
                <a:schemeClr val="tx1">
                  <a:lumMod val="95000"/>
                  <a:lumOff val="5000"/>
                </a:schemeClr>
              </a:solidFill>
              <a:cs typeface="B Zar" panose="00000400000000000000" pitchFamily="2" charset="-78"/>
            </a:endParaRPr>
          </a:p>
          <a:p>
            <a:pPr algn="r" rtl="1"/>
            <a:r>
              <a:rPr lang="fa-IR" dirty="0">
                <a:solidFill>
                  <a:srgbClr val="FF0000"/>
                </a:solidFill>
                <a:cs typeface="B Zar" panose="00000400000000000000" pitchFamily="2" charset="-78"/>
              </a:rPr>
              <a:t>3</a:t>
            </a:r>
            <a:r>
              <a:rPr lang="fa-IR" dirty="0">
                <a:solidFill>
                  <a:schemeClr val="tx1">
                    <a:lumMod val="95000"/>
                    <a:lumOff val="5000"/>
                  </a:schemeClr>
                </a:solidFill>
                <a:cs typeface="B Zar" panose="00000400000000000000" pitchFamily="2" charset="-78"/>
              </a:rPr>
              <a:t> = مطالعات مشابه وجود ندارد</a:t>
            </a: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38</a:t>
            </a:fld>
            <a:endParaRPr lang="en-US"/>
          </a:p>
        </p:txBody>
      </p:sp>
    </p:spTree>
    <p:extLst>
      <p:ext uri="{BB962C8B-B14F-4D97-AF65-F5344CB8AC3E}">
        <p14:creationId xmlns:p14="http://schemas.microsoft.com/office/powerpoint/2010/main" val="1726249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a:bodyPr>
          <a:lstStyle/>
          <a:p>
            <a:pPr rtl="1"/>
            <a:r>
              <a:rPr lang="fa-IR" dirty="0">
                <a:latin typeface="IranNastaliq" pitchFamily="18" charset="0"/>
                <a:cs typeface="B Zar" panose="00000400000000000000" pitchFamily="2" charset="-78"/>
              </a:rPr>
              <a:t>قابلیت اجرا  </a:t>
            </a:r>
            <a:r>
              <a:rPr lang="en-US" sz="3600" dirty="0">
                <a:solidFill>
                  <a:srgbClr val="FF0000"/>
                </a:solidFill>
                <a:latin typeface="Angsana New" panose="02020603050405020304" pitchFamily="18" charset="-34"/>
                <a:cs typeface="Angsana New" panose="02020603050405020304" pitchFamily="18" charset="-34"/>
              </a:rPr>
              <a:t>Feasibility</a:t>
            </a:r>
            <a:endParaRPr lang="fa-IR" sz="3600" dirty="0">
              <a:solidFill>
                <a:srgbClr val="FF0000"/>
              </a:solidFill>
              <a:latin typeface="Angsana New" panose="02020603050405020304" pitchFamily="18" charset="-34"/>
              <a:cs typeface="B Zar" panose="00000400000000000000" pitchFamily="2" charset="-78"/>
            </a:endParaRPr>
          </a:p>
        </p:txBody>
      </p:sp>
      <p:sp>
        <p:nvSpPr>
          <p:cNvPr id="3" name="Subtitle 2"/>
          <p:cNvSpPr>
            <a:spLocks noGrp="1"/>
          </p:cNvSpPr>
          <p:nvPr>
            <p:ph type="subTitle" idx="1"/>
          </p:nvPr>
        </p:nvSpPr>
        <p:spPr>
          <a:xfrm>
            <a:off x="457200" y="1447800"/>
            <a:ext cx="8305800" cy="5181600"/>
          </a:xfrm>
        </p:spPr>
        <p:txBody>
          <a:bodyPr>
            <a:normAutofit/>
          </a:bodyPr>
          <a:lstStyle/>
          <a:p>
            <a:pPr algn="r" rtl="1"/>
            <a:endParaRPr lang="fa-IR" dirty="0"/>
          </a:p>
          <a:p>
            <a:pPr algn="r" rtl="1"/>
            <a:r>
              <a:rPr lang="fa-IR" dirty="0">
                <a:solidFill>
                  <a:srgbClr val="FF0000"/>
                </a:solidFill>
                <a:cs typeface="B Zar" panose="00000400000000000000" pitchFamily="2" charset="-78"/>
              </a:rPr>
              <a:t>1</a:t>
            </a:r>
            <a:r>
              <a:rPr lang="fa-IR" dirty="0">
                <a:solidFill>
                  <a:schemeClr val="tx1">
                    <a:lumMod val="95000"/>
                    <a:lumOff val="5000"/>
                  </a:schemeClr>
                </a:solidFill>
                <a:cs typeface="B Zar" panose="00000400000000000000" pitchFamily="2" charset="-78"/>
              </a:rPr>
              <a:t>= با منابع موجود امکان مطالعه وجود ندارد</a:t>
            </a:r>
          </a:p>
          <a:p>
            <a:pPr algn="r" rtl="1"/>
            <a:r>
              <a:rPr lang="fa-IR" dirty="0">
                <a:solidFill>
                  <a:srgbClr val="FF0000"/>
                </a:solidFill>
                <a:cs typeface="B Zar" panose="00000400000000000000" pitchFamily="2" charset="-78"/>
              </a:rPr>
              <a:t>2</a:t>
            </a:r>
            <a:r>
              <a:rPr lang="fa-IR" dirty="0">
                <a:solidFill>
                  <a:schemeClr val="tx1">
                    <a:lumMod val="95000"/>
                    <a:lumOff val="5000"/>
                  </a:schemeClr>
                </a:solidFill>
                <a:cs typeface="B Zar" panose="00000400000000000000" pitchFamily="2" charset="-78"/>
              </a:rPr>
              <a:t>= مطالعه با منابع موجود قابل انجام است</a:t>
            </a:r>
          </a:p>
          <a:p>
            <a:pPr algn="r" rtl="1"/>
            <a:r>
              <a:rPr lang="fa-IR" dirty="0">
                <a:solidFill>
                  <a:srgbClr val="FF0000"/>
                </a:solidFill>
                <a:cs typeface="B Zar" panose="00000400000000000000" pitchFamily="2" charset="-78"/>
              </a:rPr>
              <a:t>3</a:t>
            </a:r>
            <a:r>
              <a:rPr lang="fa-IR" dirty="0">
                <a:solidFill>
                  <a:schemeClr val="tx1">
                    <a:lumMod val="95000"/>
                    <a:lumOff val="5000"/>
                  </a:schemeClr>
                </a:solidFill>
                <a:cs typeface="B Zar" panose="00000400000000000000" pitchFamily="2" charset="-78"/>
              </a:rPr>
              <a:t>= انجام مطالعه با منابع موجود با سهولت فراواني قابل انجام است</a:t>
            </a: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39</a:t>
            </a:fld>
            <a:endParaRPr lang="en-US"/>
          </a:p>
        </p:txBody>
      </p:sp>
    </p:spTree>
    <p:extLst>
      <p:ext uri="{BB962C8B-B14F-4D97-AF65-F5344CB8AC3E}">
        <p14:creationId xmlns:p14="http://schemas.microsoft.com/office/powerpoint/2010/main" val="2137909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مراحل کلی تحقیق</a:t>
            </a:r>
          </a:p>
        </p:txBody>
      </p:sp>
      <p:sp>
        <p:nvSpPr>
          <p:cNvPr id="3" name="Subtitle 2"/>
          <p:cNvSpPr>
            <a:spLocks noGrp="1"/>
          </p:cNvSpPr>
          <p:nvPr>
            <p:ph type="subTitle" idx="1"/>
          </p:nvPr>
        </p:nvSpPr>
        <p:spPr>
          <a:xfrm>
            <a:off x="457200" y="1371600"/>
            <a:ext cx="8305800" cy="5181600"/>
          </a:xfrm>
        </p:spPr>
        <p:txBody>
          <a:bodyPr>
            <a:normAutofit/>
          </a:bodyPr>
          <a:lstStyle/>
          <a:p>
            <a:pPr algn="r" rtl="1">
              <a:lnSpc>
                <a:spcPct val="150000"/>
              </a:lnSpc>
            </a:pPr>
            <a:r>
              <a:rPr lang="fa-IR" sz="2800" dirty="0">
                <a:solidFill>
                  <a:schemeClr val="tx1">
                    <a:lumMod val="95000"/>
                    <a:lumOff val="5000"/>
                  </a:schemeClr>
                </a:solidFill>
                <a:cs typeface="B Zar" panose="00000400000000000000" pitchFamily="2" charset="-78"/>
              </a:rPr>
              <a:t>1- </a:t>
            </a:r>
            <a:r>
              <a:rPr lang="fa-IR" sz="2800" dirty="0">
                <a:solidFill>
                  <a:srgbClr val="FF0000"/>
                </a:solidFill>
                <a:cs typeface="B Zar" panose="00000400000000000000" pitchFamily="2" charset="-78"/>
              </a:rPr>
              <a:t>انتخاب عنوان تحقیق</a:t>
            </a:r>
          </a:p>
          <a:p>
            <a:pPr algn="r" rtl="1">
              <a:lnSpc>
                <a:spcPct val="150000"/>
              </a:lnSpc>
            </a:pPr>
            <a:r>
              <a:rPr lang="fa-IR" sz="2800" dirty="0">
                <a:solidFill>
                  <a:schemeClr val="tx1">
                    <a:lumMod val="95000"/>
                    <a:lumOff val="5000"/>
                  </a:schemeClr>
                </a:solidFill>
                <a:cs typeface="B Zar" panose="00000400000000000000" pitchFamily="2" charset="-78"/>
              </a:rPr>
              <a:t>2- </a:t>
            </a:r>
            <a:r>
              <a:rPr lang="fa-IR" sz="2800" dirty="0">
                <a:solidFill>
                  <a:srgbClr val="FF0000"/>
                </a:solidFill>
                <a:cs typeface="B Zar" panose="00000400000000000000" pitchFamily="2" charset="-78"/>
              </a:rPr>
              <a:t>تدوين و تصویب طرح تحقيقاتي (پروپوزال) </a:t>
            </a:r>
            <a:r>
              <a:rPr lang="fa-IR" sz="2800" dirty="0">
                <a:solidFill>
                  <a:schemeClr val="tx1">
                    <a:lumMod val="95000"/>
                    <a:lumOff val="5000"/>
                  </a:schemeClr>
                </a:solidFill>
                <a:cs typeface="B Zar" panose="00000400000000000000" pitchFamily="2" charset="-78"/>
              </a:rPr>
              <a:t>: نقشه راه پژوهش</a:t>
            </a:r>
          </a:p>
          <a:p>
            <a:pPr algn="r" rtl="1">
              <a:lnSpc>
                <a:spcPct val="150000"/>
              </a:lnSpc>
            </a:pPr>
            <a:r>
              <a:rPr lang="fa-IR" sz="2800" dirty="0">
                <a:solidFill>
                  <a:schemeClr val="tx1">
                    <a:lumMod val="95000"/>
                    <a:lumOff val="5000"/>
                  </a:schemeClr>
                </a:solidFill>
                <a:cs typeface="B Zar" panose="00000400000000000000" pitchFamily="2" charset="-78"/>
              </a:rPr>
              <a:t>3- </a:t>
            </a:r>
            <a:r>
              <a:rPr lang="fa-IR" sz="2800" dirty="0">
                <a:solidFill>
                  <a:srgbClr val="FF0000"/>
                </a:solidFill>
                <a:cs typeface="B Zar" panose="00000400000000000000" pitchFamily="2" charset="-78"/>
              </a:rPr>
              <a:t>اجراي طرح تحقيقاتي</a:t>
            </a:r>
            <a:r>
              <a:rPr lang="fa-IR" sz="2800" dirty="0">
                <a:solidFill>
                  <a:schemeClr val="tx1">
                    <a:lumMod val="95000"/>
                    <a:lumOff val="5000"/>
                  </a:schemeClr>
                </a:solidFill>
                <a:cs typeface="B Zar" panose="00000400000000000000" pitchFamily="2" charset="-78"/>
              </a:rPr>
              <a:t>: انجام پژوهش</a:t>
            </a:r>
            <a:br>
              <a:rPr lang="fa-IR" sz="2800" dirty="0">
                <a:solidFill>
                  <a:schemeClr val="tx1">
                    <a:lumMod val="95000"/>
                    <a:lumOff val="5000"/>
                  </a:schemeClr>
                </a:solidFill>
                <a:cs typeface="B Zar" panose="00000400000000000000" pitchFamily="2" charset="-78"/>
              </a:rPr>
            </a:br>
            <a:r>
              <a:rPr lang="fa-IR" sz="2800" dirty="0">
                <a:solidFill>
                  <a:schemeClr val="tx1">
                    <a:lumMod val="95000"/>
                    <a:lumOff val="5000"/>
                  </a:schemeClr>
                </a:solidFill>
                <a:cs typeface="B Zar" panose="00000400000000000000" pitchFamily="2" charset="-78"/>
              </a:rPr>
              <a:t>4- </a:t>
            </a:r>
            <a:r>
              <a:rPr lang="fa-IR" sz="2800" dirty="0">
                <a:solidFill>
                  <a:srgbClr val="FF0000"/>
                </a:solidFill>
                <a:cs typeface="B Zar" panose="00000400000000000000" pitchFamily="2" charset="-78"/>
              </a:rPr>
              <a:t>تجزیه و تحلیل داده ها </a:t>
            </a:r>
          </a:p>
          <a:p>
            <a:pPr algn="r" rtl="1">
              <a:lnSpc>
                <a:spcPct val="150000"/>
              </a:lnSpc>
            </a:pPr>
            <a:r>
              <a:rPr kumimoji="0" lang="fa-IR" sz="2800" b="0" i="0" u="none" strike="noStrike" kern="1200" cap="none" spc="0" normalizeH="0" baseline="0" noProof="0" dirty="0">
                <a:ln>
                  <a:noFill/>
                </a:ln>
                <a:solidFill>
                  <a:prstClr val="black">
                    <a:lumMod val="95000"/>
                    <a:lumOff val="5000"/>
                  </a:prstClr>
                </a:solidFill>
                <a:effectLst/>
                <a:uLnTx/>
                <a:uFillTx/>
                <a:latin typeface="Calibri"/>
                <a:ea typeface="+mn-ea"/>
                <a:cs typeface="B Zar" panose="00000400000000000000" pitchFamily="2" charset="-78"/>
              </a:rPr>
              <a:t>5- </a:t>
            </a:r>
            <a:r>
              <a:rPr kumimoji="0" lang="fa-IR" sz="2800" b="0" i="0" u="none" strike="noStrike" kern="1200" cap="none" spc="0" normalizeH="0" baseline="0" noProof="0" dirty="0">
                <a:ln>
                  <a:noFill/>
                </a:ln>
                <a:solidFill>
                  <a:srgbClr val="FF0000"/>
                </a:solidFill>
                <a:effectLst/>
                <a:uLnTx/>
                <a:uFillTx/>
                <a:latin typeface="Calibri"/>
                <a:ea typeface="+mn-ea"/>
                <a:cs typeface="B Zar" panose="00000400000000000000" pitchFamily="2" charset="-78"/>
              </a:rPr>
              <a:t>تدوین و ارائه گزارش نهایی تحقیق </a:t>
            </a:r>
            <a:r>
              <a:rPr kumimoji="0" lang="fa-IR" sz="2800" b="0" i="0" u="none" strike="noStrike" kern="1200" cap="none" spc="0" normalizeH="0" baseline="0" noProof="0" dirty="0">
                <a:ln>
                  <a:noFill/>
                </a:ln>
                <a:solidFill>
                  <a:prstClr val="black">
                    <a:lumMod val="95000"/>
                    <a:lumOff val="5000"/>
                  </a:prstClr>
                </a:solidFill>
                <a:effectLst/>
                <a:uLnTx/>
                <a:uFillTx/>
                <a:latin typeface="Calibri"/>
                <a:ea typeface="+mn-ea"/>
                <a:cs typeface="B Zar" panose="00000400000000000000" pitchFamily="2" charset="-78"/>
              </a:rPr>
              <a:t>: انتشار و کاربردی نمودن یافته ها </a:t>
            </a:r>
          </a:p>
          <a:p>
            <a:pPr algn="r" rtl="1">
              <a:lnSpc>
                <a:spcPct val="150000"/>
              </a:lnSpc>
            </a:pPr>
            <a:endParaRPr lang="fa-IR" dirty="0">
              <a:solidFill>
                <a:schemeClr val="tx1">
                  <a:lumMod val="95000"/>
                  <a:lumOff val="5000"/>
                </a:schemeClr>
              </a:solidFill>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766570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a:bodyPr>
          <a:lstStyle/>
          <a:p>
            <a:pPr rtl="1"/>
            <a:r>
              <a:rPr lang="fa-IR" dirty="0">
                <a:latin typeface="IranNastaliq" pitchFamily="18" charset="0"/>
                <a:cs typeface="B Zar" panose="00000400000000000000" pitchFamily="2" charset="-78"/>
              </a:rPr>
              <a:t>کاربردی بودن  </a:t>
            </a:r>
            <a:r>
              <a:rPr lang="en-US" sz="4000" kern="0" dirty="0">
                <a:solidFill>
                  <a:srgbClr val="FF0000"/>
                </a:solidFill>
                <a:latin typeface="Angsana New" panose="02020603050405020304" pitchFamily="18" charset="-34"/>
                <a:cs typeface="Angsana New" panose="02020603050405020304" pitchFamily="18" charset="-34"/>
              </a:rPr>
              <a:t>Applicability</a:t>
            </a:r>
            <a:r>
              <a:rPr lang="fa-IR" dirty="0">
                <a:latin typeface="IranNastaliq" pitchFamily="18" charset="0"/>
                <a:cs typeface="B Zar" panose="00000400000000000000" pitchFamily="2" charset="-78"/>
              </a:rPr>
              <a:t>  </a:t>
            </a:r>
          </a:p>
        </p:txBody>
      </p:sp>
      <p:sp>
        <p:nvSpPr>
          <p:cNvPr id="3" name="Subtitle 2"/>
          <p:cNvSpPr>
            <a:spLocks noGrp="1"/>
          </p:cNvSpPr>
          <p:nvPr>
            <p:ph type="subTitle" idx="1"/>
          </p:nvPr>
        </p:nvSpPr>
        <p:spPr>
          <a:xfrm>
            <a:off x="457200" y="1447800"/>
            <a:ext cx="8305800" cy="5181600"/>
          </a:xfrm>
        </p:spPr>
        <p:txBody>
          <a:bodyPr>
            <a:normAutofit/>
          </a:bodyPr>
          <a:lstStyle/>
          <a:p>
            <a:pPr algn="r" rtl="1"/>
            <a:endParaRPr lang="fa-IR" dirty="0"/>
          </a:p>
          <a:p>
            <a:pPr algn="r" rtl="1"/>
            <a:r>
              <a:rPr lang="fa-IR" dirty="0">
                <a:solidFill>
                  <a:srgbClr val="FF0000"/>
                </a:solidFill>
                <a:cs typeface="B Zar" panose="00000400000000000000" pitchFamily="2" charset="-78"/>
              </a:rPr>
              <a:t>1</a:t>
            </a:r>
            <a:r>
              <a:rPr lang="fa-IR" dirty="0">
                <a:solidFill>
                  <a:schemeClr val="tx1">
                    <a:lumMod val="95000"/>
                    <a:lumOff val="5000"/>
                  </a:schemeClr>
                </a:solidFill>
                <a:cs typeface="B Zar" panose="00000400000000000000" pitchFamily="2" charset="-78"/>
              </a:rPr>
              <a:t>= براي استفاده از نتایج مطالعه شانسي وجود ندارد</a:t>
            </a:r>
          </a:p>
          <a:p>
            <a:pPr algn="r" rtl="1"/>
            <a:r>
              <a:rPr lang="fa-IR" dirty="0">
                <a:solidFill>
                  <a:srgbClr val="FF0000"/>
                </a:solidFill>
                <a:cs typeface="B Zar" panose="00000400000000000000" pitchFamily="2" charset="-78"/>
              </a:rPr>
              <a:t>2</a:t>
            </a:r>
            <a:r>
              <a:rPr lang="fa-IR" dirty="0">
                <a:solidFill>
                  <a:schemeClr val="tx1">
                    <a:lumMod val="95000"/>
                    <a:lumOff val="5000"/>
                  </a:schemeClr>
                </a:solidFill>
                <a:cs typeface="B Zar" panose="00000400000000000000" pitchFamily="2" charset="-78"/>
              </a:rPr>
              <a:t>= تا حدي شانس استفاده از نتایج مطالعه وجود دارد</a:t>
            </a:r>
          </a:p>
          <a:p>
            <a:pPr algn="r" rtl="1"/>
            <a:r>
              <a:rPr lang="fa-IR" dirty="0">
                <a:solidFill>
                  <a:srgbClr val="FF0000"/>
                </a:solidFill>
                <a:cs typeface="B Zar" panose="00000400000000000000" pitchFamily="2" charset="-78"/>
              </a:rPr>
              <a:t>3</a:t>
            </a:r>
            <a:r>
              <a:rPr lang="fa-IR" dirty="0">
                <a:solidFill>
                  <a:schemeClr val="tx1">
                    <a:lumMod val="95000"/>
                    <a:lumOff val="5000"/>
                  </a:schemeClr>
                </a:solidFill>
                <a:cs typeface="B Zar" panose="00000400000000000000" pitchFamily="2" charset="-78"/>
              </a:rPr>
              <a:t>= شانس مناسبي براي استفاده از نتایج مطالعه وجود دارد</a:t>
            </a: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40</a:t>
            </a:fld>
            <a:endParaRPr lang="en-US"/>
          </a:p>
        </p:txBody>
      </p:sp>
    </p:spTree>
    <p:extLst>
      <p:ext uri="{BB962C8B-B14F-4D97-AF65-F5344CB8AC3E}">
        <p14:creationId xmlns:p14="http://schemas.microsoft.com/office/powerpoint/2010/main" val="2129197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fontScale="90000"/>
          </a:bodyPr>
          <a:lstStyle/>
          <a:p>
            <a:pPr rtl="1"/>
            <a:r>
              <a:rPr lang="fa-IR" dirty="0">
                <a:latin typeface="IranNastaliq" pitchFamily="18" charset="0"/>
                <a:cs typeface="B Zar" panose="00000400000000000000" pitchFamily="2" charset="-78"/>
              </a:rPr>
              <a:t>فوريت زماني  </a:t>
            </a:r>
            <a:r>
              <a:rPr lang="en-US" sz="5400" kern="0" dirty="0">
                <a:solidFill>
                  <a:srgbClr val="FF0000"/>
                </a:solidFill>
                <a:latin typeface="Times New Roman" pitchFamily="18" charset="0"/>
                <a:cs typeface="Times New Roman" pitchFamily="18" charset="0"/>
              </a:rPr>
              <a:t>Urgency</a:t>
            </a:r>
            <a:endParaRPr lang="fa-IR" sz="5400" dirty="0">
              <a:solidFill>
                <a:srgbClr val="FF0000"/>
              </a:solidFill>
              <a:latin typeface="IranNastaliq" pitchFamily="18" charset="0"/>
              <a:cs typeface="B Zar" panose="00000400000000000000" pitchFamily="2" charset="-78"/>
            </a:endParaRPr>
          </a:p>
        </p:txBody>
      </p:sp>
      <p:sp>
        <p:nvSpPr>
          <p:cNvPr id="3" name="Subtitle 2"/>
          <p:cNvSpPr>
            <a:spLocks noGrp="1"/>
          </p:cNvSpPr>
          <p:nvPr>
            <p:ph type="subTitle" idx="1"/>
          </p:nvPr>
        </p:nvSpPr>
        <p:spPr>
          <a:xfrm>
            <a:off x="457200" y="1447800"/>
            <a:ext cx="8305800" cy="5181600"/>
          </a:xfrm>
        </p:spPr>
        <p:txBody>
          <a:bodyPr>
            <a:normAutofit/>
          </a:bodyPr>
          <a:lstStyle/>
          <a:p>
            <a:pPr algn="r" rtl="1"/>
            <a:endParaRPr lang="fa-IR" dirty="0"/>
          </a:p>
          <a:p>
            <a:pPr algn="r" rtl="1"/>
            <a:r>
              <a:rPr lang="fa-IR" dirty="0">
                <a:solidFill>
                  <a:srgbClr val="FF0000"/>
                </a:solidFill>
                <a:cs typeface="B Zar" panose="00000400000000000000" pitchFamily="2" charset="-78"/>
              </a:rPr>
              <a:t>1</a:t>
            </a:r>
            <a:r>
              <a:rPr lang="fa-IR" dirty="0">
                <a:solidFill>
                  <a:schemeClr val="tx1">
                    <a:lumMod val="95000"/>
                    <a:lumOff val="5000"/>
                  </a:schemeClr>
                </a:solidFill>
                <a:cs typeface="B Zar" panose="00000400000000000000" pitchFamily="2" charset="-78"/>
              </a:rPr>
              <a:t>= فوريتي براي دريافت نتایج مطالعه وجود ندارد</a:t>
            </a:r>
          </a:p>
          <a:p>
            <a:pPr algn="r" rtl="1"/>
            <a:r>
              <a:rPr lang="fa-IR" dirty="0">
                <a:solidFill>
                  <a:srgbClr val="FF0000"/>
                </a:solidFill>
                <a:cs typeface="B Zar" panose="00000400000000000000" pitchFamily="2" charset="-78"/>
              </a:rPr>
              <a:t>2</a:t>
            </a:r>
            <a:r>
              <a:rPr lang="fa-IR" dirty="0">
                <a:solidFill>
                  <a:schemeClr val="tx1">
                    <a:lumMod val="95000"/>
                    <a:lumOff val="5000"/>
                  </a:schemeClr>
                </a:solidFill>
                <a:cs typeface="B Zar" panose="00000400000000000000" pitchFamily="2" charset="-78"/>
              </a:rPr>
              <a:t>= زمان مناسبي براي دريافت نتایج مطالعه است </a:t>
            </a:r>
          </a:p>
          <a:p>
            <a:pPr algn="r" rtl="1"/>
            <a:r>
              <a:rPr lang="fa-IR" dirty="0">
                <a:solidFill>
                  <a:srgbClr val="FF0000"/>
                </a:solidFill>
                <a:cs typeface="B Zar" panose="00000400000000000000" pitchFamily="2" charset="-78"/>
              </a:rPr>
              <a:t>3</a:t>
            </a:r>
            <a:r>
              <a:rPr lang="fa-IR" dirty="0">
                <a:solidFill>
                  <a:schemeClr val="tx1">
                    <a:lumMod val="95000"/>
                    <a:lumOff val="5000"/>
                  </a:schemeClr>
                </a:solidFill>
                <a:cs typeface="B Zar" panose="00000400000000000000" pitchFamily="2" charset="-78"/>
              </a:rPr>
              <a:t>= نتایج مطالعه به فوريت براي تصميم گيرندگان مورد نياز است</a:t>
            </a: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41</a:t>
            </a:fld>
            <a:endParaRPr lang="en-US"/>
          </a:p>
        </p:txBody>
      </p:sp>
    </p:spTree>
    <p:extLst>
      <p:ext uri="{BB962C8B-B14F-4D97-AF65-F5344CB8AC3E}">
        <p14:creationId xmlns:p14="http://schemas.microsoft.com/office/powerpoint/2010/main" val="2052199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a:bodyPr>
          <a:lstStyle/>
          <a:p>
            <a:pPr algn="l" rtl="1"/>
            <a:r>
              <a:rPr lang="fa-IR" dirty="0">
                <a:latin typeface="IranNastaliq" pitchFamily="18" charset="0"/>
                <a:cs typeface="B Zar" panose="00000400000000000000" pitchFamily="2" charset="-78"/>
              </a:rPr>
              <a:t>مقبوليت سياسي </a:t>
            </a:r>
            <a:r>
              <a:rPr lang="en-US" sz="3600" kern="0" dirty="0">
                <a:solidFill>
                  <a:srgbClr val="FF0000"/>
                </a:solidFill>
                <a:latin typeface="Angsana New" panose="02020603050405020304" pitchFamily="18" charset="-34"/>
                <a:cs typeface="Angsana New" panose="02020603050405020304" pitchFamily="18" charset="-34"/>
              </a:rPr>
              <a:t>Political acceptability</a:t>
            </a:r>
            <a:r>
              <a:rPr lang="en-US" sz="3600" dirty="0">
                <a:solidFill>
                  <a:srgbClr val="FF0000"/>
                </a:solidFill>
                <a:latin typeface="Angsana New" panose="02020603050405020304" pitchFamily="18" charset="-34"/>
                <a:cs typeface="Angsana New" panose="02020603050405020304" pitchFamily="18" charset="-34"/>
              </a:rPr>
              <a:t> </a:t>
            </a:r>
            <a:r>
              <a:rPr lang="fa-IR" sz="3600" dirty="0">
                <a:solidFill>
                  <a:srgbClr val="FF0000"/>
                </a:solidFill>
                <a:latin typeface="Angsana New" panose="02020603050405020304" pitchFamily="18" charset="-34"/>
                <a:cs typeface="B Zar" panose="00000400000000000000" pitchFamily="2" charset="-78"/>
              </a:rPr>
              <a:t> </a:t>
            </a:r>
          </a:p>
        </p:txBody>
      </p:sp>
      <p:sp>
        <p:nvSpPr>
          <p:cNvPr id="3" name="Subtitle 2"/>
          <p:cNvSpPr>
            <a:spLocks noGrp="1"/>
          </p:cNvSpPr>
          <p:nvPr>
            <p:ph type="subTitle" idx="1"/>
          </p:nvPr>
        </p:nvSpPr>
        <p:spPr>
          <a:xfrm>
            <a:off x="457200" y="1447800"/>
            <a:ext cx="8305800" cy="5181600"/>
          </a:xfrm>
        </p:spPr>
        <p:txBody>
          <a:bodyPr>
            <a:normAutofit/>
          </a:bodyPr>
          <a:lstStyle/>
          <a:p>
            <a:pPr algn="r" rtl="1"/>
            <a:endParaRPr lang="fa-IR" dirty="0"/>
          </a:p>
          <a:p>
            <a:pPr algn="r" rtl="1"/>
            <a:r>
              <a:rPr lang="fa-IR" dirty="0">
                <a:solidFill>
                  <a:srgbClr val="FF0000"/>
                </a:solidFill>
                <a:cs typeface="B Zar" panose="00000400000000000000" pitchFamily="2" charset="-78"/>
              </a:rPr>
              <a:t>1</a:t>
            </a:r>
            <a:r>
              <a:rPr lang="fa-IR" dirty="0">
                <a:solidFill>
                  <a:schemeClr val="tx1">
                    <a:lumMod val="95000"/>
                    <a:lumOff val="5000"/>
                  </a:schemeClr>
                </a:solidFill>
                <a:cs typeface="B Zar" panose="00000400000000000000" pitchFamily="2" charset="-78"/>
              </a:rPr>
              <a:t>= موضوع براي سياست گذاران قابل قبول نيست</a:t>
            </a:r>
          </a:p>
          <a:p>
            <a:pPr algn="r" rtl="1"/>
            <a:r>
              <a:rPr lang="fa-IR" dirty="0">
                <a:solidFill>
                  <a:srgbClr val="FF0000"/>
                </a:solidFill>
                <a:cs typeface="B Zar" panose="00000400000000000000" pitchFamily="2" charset="-78"/>
              </a:rPr>
              <a:t>2</a:t>
            </a:r>
            <a:r>
              <a:rPr lang="fa-IR" dirty="0">
                <a:solidFill>
                  <a:schemeClr val="tx1">
                    <a:lumMod val="95000"/>
                    <a:lumOff val="5000"/>
                  </a:schemeClr>
                </a:solidFill>
                <a:cs typeface="B Zar" panose="00000400000000000000" pitchFamily="2" charset="-78"/>
              </a:rPr>
              <a:t>= تا حدي قابل قبول مي باشد</a:t>
            </a:r>
          </a:p>
          <a:p>
            <a:pPr algn="r" rtl="1"/>
            <a:r>
              <a:rPr lang="fa-IR" dirty="0">
                <a:solidFill>
                  <a:srgbClr val="FF0000"/>
                </a:solidFill>
                <a:cs typeface="B Zar" panose="00000400000000000000" pitchFamily="2" charset="-78"/>
              </a:rPr>
              <a:t>3</a:t>
            </a:r>
            <a:r>
              <a:rPr lang="fa-IR" dirty="0">
                <a:solidFill>
                  <a:schemeClr val="tx1">
                    <a:lumMod val="95000"/>
                    <a:lumOff val="5000"/>
                  </a:schemeClr>
                </a:solidFill>
                <a:cs typeface="B Zar" panose="00000400000000000000" pitchFamily="2" charset="-78"/>
              </a:rPr>
              <a:t>= کاملا مورد قبول است</a:t>
            </a: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42</a:t>
            </a:fld>
            <a:endParaRPr lang="en-US"/>
          </a:p>
        </p:txBody>
      </p:sp>
    </p:spTree>
    <p:extLst>
      <p:ext uri="{BB962C8B-B14F-4D97-AF65-F5344CB8AC3E}">
        <p14:creationId xmlns:p14="http://schemas.microsoft.com/office/powerpoint/2010/main" val="4235075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a:bodyPr>
          <a:lstStyle/>
          <a:p>
            <a:pPr rtl="1"/>
            <a:r>
              <a:rPr lang="fa-IR" dirty="0">
                <a:latin typeface="IranNastaliq" pitchFamily="18" charset="0"/>
                <a:cs typeface="B Zar" panose="00000400000000000000" pitchFamily="2" charset="-78"/>
              </a:rPr>
              <a:t>مقبوليت اخلاقی </a:t>
            </a:r>
            <a:r>
              <a:rPr lang="en-US" sz="3600" kern="0" dirty="0">
                <a:solidFill>
                  <a:srgbClr val="FF0000"/>
                </a:solidFill>
                <a:latin typeface="Angsana New" panose="02020603050405020304" pitchFamily="18" charset="-34"/>
                <a:cs typeface="Angsana New" panose="02020603050405020304" pitchFamily="18" charset="-34"/>
              </a:rPr>
              <a:t>Ethical acceptability</a:t>
            </a:r>
            <a:r>
              <a:rPr lang="fa-IR" sz="3600" dirty="0">
                <a:solidFill>
                  <a:srgbClr val="FF0000"/>
                </a:solidFill>
                <a:latin typeface="Angsana New" panose="02020603050405020304" pitchFamily="18" charset="-34"/>
                <a:cs typeface="B Zar" panose="00000400000000000000" pitchFamily="2" charset="-78"/>
              </a:rPr>
              <a:t> </a:t>
            </a:r>
          </a:p>
        </p:txBody>
      </p:sp>
      <p:sp>
        <p:nvSpPr>
          <p:cNvPr id="3" name="Subtitle 2"/>
          <p:cNvSpPr>
            <a:spLocks noGrp="1"/>
          </p:cNvSpPr>
          <p:nvPr>
            <p:ph type="subTitle" idx="1"/>
          </p:nvPr>
        </p:nvSpPr>
        <p:spPr>
          <a:xfrm>
            <a:off x="457200" y="1447800"/>
            <a:ext cx="8305800" cy="5181600"/>
          </a:xfrm>
        </p:spPr>
        <p:txBody>
          <a:bodyPr>
            <a:normAutofit/>
          </a:bodyPr>
          <a:lstStyle/>
          <a:p>
            <a:pPr algn="r" rtl="1"/>
            <a:endParaRPr lang="fa-IR" dirty="0"/>
          </a:p>
          <a:p>
            <a:pPr algn="r" rtl="1"/>
            <a:r>
              <a:rPr lang="fa-IR" dirty="0">
                <a:solidFill>
                  <a:srgbClr val="FF0000"/>
                </a:solidFill>
                <a:cs typeface="B Zar" panose="00000400000000000000" pitchFamily="2" charset="-78"/>
              </a:rPr>
              <a:t>1</a:t>
            </a:r>
            <a:r>
              <a:rPr lang="fa-IR" dirty="0">
                <a:solidFill>
                  <a:schemeClr val="tx1">
                    <a:lumMod val="95000"/>
                    <a:lumOff val="5000"/>
                  </a:schemeClr>
                </a:solidFill>
                <a:cs typeface="B Zar" panose="00000400000000000000" pitchFamily="2" charset="-78"/>
              </a:rPr>
              <a:t>= مشکلات اخلاقي مهم وجود دارد</a:t>
            </a:r>
          </a:p>
          <a:p>
            <a:pPr algn="r" rtl="1"/>
            <a:r>
              <a:rPr lang="fa-IR" dirty="0">
                <a:solidFill>
                  <a:srgbClr val="FF0000"/>
                </a:solidFill>
                <a:cs typeface="B Zar" panose="00000400000000000000" pitchFamily="2" charset="-78"/>
              </a:rPr>
              <a:t>2</a:t>
            </a:r>
            <a:r>
              <a:rPr lang="fa-IR" dirty="0">
                <a:solidFill>
                  <a:schemeClr val="tx1">
                    <a:lumMod val="95000"/>
                    <a:lumOff val="5000"/>
                  </a:schemeClr>
                </a:solidFill>
                <a:cs typeface="B Zar" panose="00000400000000000000" pitchFamily="2" charset="-78"/>
              </a:rPr>
              <a:t>= مشکلات اخلاقي اندکی وجود دارد</a:t>
            </a:r>
          </a:p>
          <a:p>
            <a:pPr algn="r" rtl="1"/>
            <a:r>
              <a:rPr lang="fa-IR" dirty="0">
                <a:solidFill>
                  <a:srgbClr val="FF0000"/>
                </a:solidFill>
                <a:cs typeface="B Zar" panose="00000400000000000000" pitchFamily="2" charset="-78"/>
              </a:rPr>
              <a:t>3</a:t>
            </a:r>
            <a:r>
              <a:rPr lang="fa-IR" dirty="0">
                <a:solidFill>
                  <a:schemeClr val="tx1">
                    <a:lumMod val="95000"/>
                    <a:lumOff val="5000"/>
                  </a:schemeClr>
                </a:solidFill>
                <a:cs typeface="B Zar" panose="00000400000000000000" pitchFamily="2" charset="-78"/>
              </a:rPr>
              <a:t>= هيچگونه مشکل اخلاقي وجود ندارد</a:t>
            </a: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43</a:t>
            </a:fld>
            <a:endParaRPr lang="en-US"/>
          </a:p>
        </p:txBody>
      </p:sp>
    </p:spTree>
    <p:extLst>
      <p:ext uri="{BB962C8B-B14F-4D97-AF65-F5344CB8AC3E}">
        <p14:creationId xmlns:p14="http://schemas.microsoft.com/office/powerpoint/2010/main" val="3717397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reeform 2"/>
          <p:cNvSpPr>
            <a:spLocks/>
          </p:cNvSpPr>
          <p:nvPr/>
        </p:nvSpPr>
        <p:spPr bwMode="gray">
          <a:xfrm rot="-794496">
            <a:off x="4656138" y="2590800"/>
            <a:ext cx="1374775" cy="3962400"/>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003399"/>
              </a:gs>
              <a:gs pos="100000">
                <a:srgbClr val="002266"/>
              </a:gs>
            </a:gsLst>
            <a:lin ang="0" scaled="1"/>
          </a:gradFill>
          <a:ln w="6350">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22243" name="Freeform 3"/>
          <p:cNvSpPr>
            <a:spLocks/>
          </p:cNvSpPr>
          <p:nvPr/>
        </p:nvSpPr>
        <p:spPr bwMode="gray">
          <a:xfrm rot="5461794">
            <a:off x="2513012" y="2055813"/>
            <a:ext cx="1374775" cy="3962400"/>
          </a:xfrm>
          <a:custGeom>
            <a:avLst/>
            <a:gdLst/>
            <a:ahLst/>
            <a:cxnLst>
              <a:cxn ang="0">
                <a:pos x="0" y="0"/>
              </a:cxn>
              <a:cxn ang="0">
                <a:pos x="48" y="14"/>
              </a:cxn>
              <a:cxn ang="0">
                <a:pos x="98" y="32"/>
              </a:cxn>
              <a:cxn ang="0">
                <a:pos x="147" y="54"/>
              </a:cxn>
              <a:cxn ang="0">
                <a:pos x="195" y="81"/>
              </a:cxn>
              <a:cxn ang="0">
                <a:pos x="242" y="111"/>
              </a:cxn>
              <a:cxn ang="0">
                <a:pos x="288" y="147"/>
              </a:cxn>
              <a:cxn ang="0">
                <a:pos x="333" y="185"/>
              </a:cxn>
              <a:cxn ang="0">
                <a:pos x="377" y="228"/>
              </a:cxn>
              <a:cxn ang="0">
                <a:pos x="418" y="275"/>
              </a:cxn>
              <a:cxn ang="0">
                <a:pos x="457" y="325"/>
              </a:cxn>
              <a:cxn ang="0">
                <a:pos x="493" y="379"/>
              </a:cxn>
              <a:cxn ang="0">
                <a:pos x="526" y="437"/>
              </a:cxn>
              <a:cxn ang="0">
                <a:pos x="555" y="497"/>
              </a:cxn>
              <a:cxn ang="0">
                <a:pos x="582" y="562"/>
              </a:cxn>
              <a:cxn ang="0">
                <a:pos x="604" y="630"/>
              </a:cxn>
              <a:cxn ang="0">
                <a:pos x="621" y="700"/>
              </a:cxn>
              <a:cxn ang="0">
                <a:pos x="634" y="774"/>
              </a:cxn>
              <a:cxn ang="0">
                <a:pos x="642" y="851"/>
              </a:cxn>
              <a:cxn ang="0">
                <a:pos x="646" y="930"/>
              </a:cxn>
              <a:cxn ang="0">
                <a:pos x="643" y="1011"/>
              </a:cxn>
              <a:cxn ang="0">
                <a:pos x="636" y="1086"/>
              </a:cxn>
              <a:cxn ang="0">
                <a:pos x="623" y="1160"/>
              </a:cxn>
              <a:cxn ang="0">
                <a:pos x="607" y="1230"/>
              </a:cxn>
              <a:cxn ang="0">
                <a:pos x="585" y="1297"/>
              </a:cxn>
              <a:cxn ang="0">
                <a:pos x="561" y="1361"/>
              </a:cxn>
              <a:cxn ang="0">
                <a:pos x="533" y="1421"/>
              </a:cxn>
              <a:cxn ang="0">
                <a:pos x="500" y="1478"/>
              </a:cxn>
              <a:cxn ang="0">
                <a:pos x="466" y="1532"/>
              </a:cxn>
              <a:cxn ang="0">
                <a:pos x="428" y="1582"/>
              </a:cxn>
              <a:cxn ang="0">
                <a:pos x="388" y="1627"/>
              </a:cxn>
              <a:cxn ang="0">
                <a:pos x="345" y="1670"/>
              </a:cxn>
              <a:cxn ang="0">
                <a:pos x="301" y="1709"/>
              </a:cxn>
              <a:cxn ang="0">
                <a:pos x="254" y="1744"/>
              </a:cxn>
              <a:cxn ang="0">
                <a:pos x="205" y="1776"/>
              </a:cxn>
              <a:cxn ang="0">
                <a:pos x="156" y="1803"/>
              </a:cxn>
              <a:cxn ang="0">
                <a:pos x="104" y="1826"/>
              </a:cxn>
              <a:cxn ang="0">
                <a:pos x="53" y="1846"/>
              </a:cxn>
              <a:cxn ang="0">
                <a:pos x="0" y="1861"/>
              </a:cxn>
              <a:cxn ang="0">
                <a:pos x="0" y="0"/>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chemeClr val="bg1">
                  <a:gamma/>
                  <a:shade val="66667"/>
                  <a:invGamma/>
                </a:schemeClr>
              </a:gs>
            </a:gsLst>
            <a:lin ang="0" scaled="1"/>
          </a:gradFill>
          <a:ln w="635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3796" name="Freeform 4"/>
          <p:cNvSpPr>
            <a:spLocks/>
          </p:cNvSpPr>
          <p:nvPr/>
        </p:nvSpPr>
        <p:spPr bwMode="gray">
          <a:xfrm rot="-7471624">
            <a:off x="4722812" y="230188"/>
            <a:ext cx="1374775" cy="3962400"/>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003399"/>
              </a:gs>
              <a:gs pos="100000">
                <a:srgbClr val="002266"/>
              </a:gs>
            </a:gsLst>
            <a:lin ang="0" scaled="1"/>
          </a:gradFill>
          <a:ln w="6350">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3797" name="Group 5"/>
          <p:cNvGrpSpPr>
            <a:grpSpLocks/>
          </p:cNvGrpSpPr>
          <p:nvPr/>
        </p:nvGrpSpPr>
        <p:grpSpPr bwMode="auto">
          <a:xfrm>
            <a:off x="1219200" y="1752600"/>
            <a:ext cx="6324600" cy="4876800"/>
            <a:chOff x="768" y="1104"/>
            <a:chExt cx="3984" cy="3072"/>
          </a:xfrm>
        </p:grpSpPr>
        <p:sp>
          <p:nvSpPr>
            <p:cNvPr id="33802" name="Freeform 6"/>
            <p:cNvSpPr>
              <a:spLocks/>
            </p:cNvSpPr>
            <p:nvPr/>
          </p:nvSpPr>
          <p:spPr bwMode="gray">
            <a:xfrm>
              <a:off x="2784" y="1680"/>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003399"/>
                </a:gs>
                <a:gs pos="100000">
                  <a:srgbClr val="A49450"/>
                </a:gs>
              </a:gsLst>
              <a:lin ang="0" scaled="1"/>
            </a:gradFill>
            <a:ln w="6350">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3803" name="Freeform 7"/>
            <p:cNvSpPr>
              <a:spLocks/>
            </p:cNvSpPr>
            <p:nvPr/>
          </p:nvSpPr>
          <p:spPr bwMode="gray">
            <a:xfrm rot="6256290">
              <a:off x="1583" y="1153"/>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003399"/>
                </a:gs>
                <a:gs pos="100000">
                  <a:srgbClr val="5B8957"/>
                </a:gs>
              </a:gsLst>
              <a:lin ang="0" scaled="1"/>
            </a:gradFill>
            <a:ln w="6350">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3804" name="Freeform 8"/>
            <p:cNvSpPr>
              <a:spLocks/>
            </p:cNvSpPr>
            <p:nvPr/>
          </p:nvSpPr>
          <p:spPr bwMode="gray">
            <a:xfrm rot="-6677128">
              <a:off x="3071" y="289"/>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6"/>
                <a:gd name="T121" fmla="*/ 0 h 1861"/>
                <a:gd name="T122" fmla="*/ 646 w 646"/>
                <a:gd name="T123" fmla="*/ 1861 h 18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003399"/>
                </a:gs>
                <a:gs pos="100000">
                  <a:srgbClr val="428E8C"/>
                </a:gs>
              </a:gsLst>
              <a:lin ang="0" scaled="1"/>
            </a:gradFill>
            <a:ln w="6350">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 name="Group 9"/>
          <p:cNvGrpSpPr>
            <a:grpSpLocks/>
          </p:cNvGrpSpPr>
          <p:nvPr/>
        </p:nvGrpSpPr>
        <p:grpSpPr bwMode="auto">
          <a:xfrm>
            <a:off x="3810000" y="2667000"/>
            <a:ext cx="1600200" cy="1600200"/>
            <a:chOff x="2016" y="1920"/>
            <a:chExt cx="1680" cy="1680"/>
          </a:xfrm>
        </p:grpSpPr>
        <p:sp>
          <p:nvSpPr>
            <p:cNvPr id="33800" name="Oval 10"/>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3801" name="Freeform 11"/>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chemeClr val="tx1"/>
                </a:gs>
                <a:gs pos="100000">
                  <a:srgbClr val="FF3300"/>
                </a:gs>
              </a:gsLst>
              <a:lin ang="5400000" scaled="1"/>
            </a:gradFill>
            <a:ln w="0">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3" name="Text Box 12"/>
          <p:cNvSpPr txBox="1">
            <a:spLocks noChangeArrowheads="1"/>
          </p:cNvSpPr>
          <p:nvPr/>
        </p:nvSpPr>
        <p:spPr bwMode="gray">
          <a:xfrm>
            <a:off x="6163785" y="2911485"/>
            <a:ext cx="2599215" cy="1695849"/>
          </a:xfrm>
          <a:prstGeom prst="rect">
            <a:avLst/>
          </a:prstGeom>
          <a:solidFill>
            <a:srgbClr val="FFFF00"/>
          </a:solidFill>
          <a:ln w="9525" algn="ctr">
            <a:noFill/>
            <a:miter lim="800000"/>
            <a:headEnd/>
            <a:tailEnd/>
          </a:ln>
          <a:effectLst>
            <a:outerShdw dist="35921" dir="2700000" algn="ctr" rotWithShape="0">
              <a:srgbClr val="003B76"/>
            </a:outerShdw>
          </a:effectLst>
        </p:spPr>
        <p:txBody>
          <a:bodyPr wrap="square">
            <a:spAutoFit/>
          </a:bodyPr>
          <a:lstStyle/>
          <a:p>
            <a:pPr marL="0" marR="0" lvl="0" indent="0" defTabSz="914400" eaLnBrk="0" fontAlgn="auto" latinLnBrk="0" hangingPunct="0">
              <a:lnSpc>
                <a:spcPct val="120000"/>
              </a:lnSpc>
              <a:spcBef>
                <a:spcPts val="0"/>
              </a:spcBef>
              <a:spcAft>
                <a:spcPts val="0"/>
              </a:spcAft>
              <a:buClrTx/>
              <a:buSzTx/>
              <a:buFontTx/>
              <a:buNone/>
              <a:tabLst/>
              <a:defRPr/>
            </a:pPr>
            <a:r>
              <a:rPr kumimoji="0" lang="fa-IR" sz="3200" b="1" i="0" u="none" strike="noStrike" kern="0" cap="none" spc="0" normalizeH="0" baseline="0" noProof="0" dirty="0">
                <a:ln>
                  <a:noFill/>
                </a:ln>
                <a:solidFill>
                  <a:schemeClr val="tx1">
                    <a:lumMod val="95000"/>
                    <a:lumOff val="5000"/>
                  </a:schemeClr>
                </a:solidFill>
                <a:effectLst>
                  <a:outerShdw blurRad="38100" dist="38100" dir="2700000" algn="tl">
                    <a:srgbClr val="000000"/>
                  </a:outerShdw>
                </a:effectLst>
                <a:uLnTx/>
                <a:uFillTx/>
                <a:cs typeface="B Titr" pitchFamily="2" charset="-78"/>
              </a:rPr>
              <a:t>بيان مسئله</a:t>
            </a:r>
          </a:p>
          <a:p>
            <a:pPr marL="0" marR="0" lvl="0" indent="0" defTabSz="914400" eaLnBrk="0" fontAlgn="auto" latinLnBrk="0" hangingPunct="0">
              <a:lnSpc>
                <a:spcPct val="120000"/>
              </a:lnSpc>
              <a:spcBef>
                <a:spcPts val="0"/>
              </a:spcBef>
              <a:spcAft>
                <a:spcPts val="0"/>
              </a:spcAft>
              <a:buClrTx/>
              <a:buSzTx/>
              <a:buFontTx/>
              <a:buNone/>
              <a:tabLst/>
              <a:defRPr/>
            </a:pPr>
            <a:r>
              <a:rPr lang="en-US" sz="2800" b="1" dirty="0">
                <a:solidFill>
                  <a:srgbClr val="FF0000"/>
                </a:solidFill>
                <a:latin typeface="Times New Roman" panose="02020603050405020304" pitchFamily="18" charset="0"/>
                <a:ea typeface="Calibri" panose="020F0502020204030204" pitchFamily="34" charset="0"/>
                <a:cs typeface="B Zar"/>
              </a:rPr>
              <a:t>Statement of Problem</a:t>
            </a:r>
            <a:endParaRPr kumimoji="0" lang="fa-IR" sz="3200" b="1" i="0" u="none" strike="noStrike" kern="0" cap="none" spc="0" normalizeH="0" baseline="0" noProof="0" dirty="0">
              <a:ln>
                <a:noFill/>
              </a:ln>
              <a:solidFill>
                <a:srgbClr val="FF0000"/>
              </a:solidFill>
              <a:effectLst>
                <a:outerShdw blurRad="38100" dist="38100" dir="2700000" algn="tl">
                  <a:srgbClr val="000000"/>
                </a:outerShdw>
              </a:effectLst>
              <a:uLnTx/>
              <a:uFillTx/>
              <a:cs typeface="B Titr" pitchFamily="2" charset="-78"/>
            </a:endParaRPr>
          </a:p>
        </p:txBody>
      </p:sp>
      <p:sp>
        <p:nvSpPr>
          <p:cNvPr id="2" name="Slide Number Placeholder 1"/>
          <p:cNvSpPr>
            <a:spLocks noGrp="1"/>
          </p:cNvSpPr>
          <p:nvPr>
            <p:ph type="sldNum" sz="quarter" idx="12"/>
          </p:nvPr>
        </p:nvSpPr>
        <p:spPr/>
        <p:txBody>
          <a:bodyPr/>
          <a:lstStyle/>
          <a:p>
            <a:fld id="{46472425-0277-41E5-AE3E-CAD9AF78CF72}" type="slidenum">
              <a:rPr lang="en-US" smtClean="0"/>
              <a:t>44</a:t>
            </a:fld>
            <a:endParaRPr lang="en-US"/>
          </a:p>
        </p:txBody>
      </p:sp>
    </p:spTree>
    <p:extLst>
      <p:ext uri="{BB962C8B-B14F-4D97-AF65-F5344CB8AC3E}">
        <p14:creationId xmlns:p14="http://schemas.microsoft.com/office/powerpoint/2010/main" val="4167180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a:bodyPr>
          <a:lstStyle/>
          <a:p>
            <a:r>
              <a:rPr lang="fa-IR" sz="3600" dirty="0">
                <a:latin typeface="IranNastaliq" pitchFamily="18" charset="0"/>
                <a:cs typeface="B Zar" panose="00000400000000000000" pitchFamily="2" charset="-78"/>
              </a:rPr>
              <a:t>چرا تعریف و بیان دقیق مسئله مهم است؟</a:t>
            </a:r>
          </a:p>
        </p:txBody>
      </p:sp>
      <p:sp>
        <p:nvSpPr>
          <p:cNvPr id="3" name="Subtitle 2"/>
          <p:cNvSpPr>
            <a:spLocks noGrp="1"/>
          </p:cNvSpPr>
          <p:nvPr>
            <p:ph type="subTitle" idx="1"/>
          </p:nvPr>
        </p:nvSpPr>
        <p:spPr>
          <a:xfrm>
            <a:off x="457200" y="1447800"/>
            <a:ext cx="8305800" cy="5181600"/>
          </a:xfrm>
        </p:spPr>
        <p:txBody>
          <a:bodyPr>
            <a:normAutofit/>
          </a:bodyPr>
          <a:lstStyle/>
          <a:p>
            <a:pPr lvl="0" algn="just" rtl="1">
              <a:lnSpc>
                <a:spcPct val="115000"/>
              </a:lnSpc>
              <a:spcBef>
                <a:spcPts val="0"/>
              </a:spcBef>
              <a:spcAft>
                <a:spcPts val="375"/>
              </a:spcAft>
              <a:tabLst>
                <a:tab pos="330835" algn="l"/>
              </a:tabLst>
            </a:pPr>
            <a:r>
              <a:rPr lang="fa-IR" sz="2400" dirty="0">
                <a:solidFill>
                  <a:prstClr val="black"/>
                </a:solidFill>
                <a:latin typeface="Times New Roman" panose="02020603050405020304" pitchFamily="18" charset="0"/>
                <a:ea typeface="Calibri" panose="020F0502020204030204" pitchFamily="34" charset="0"/>
                <a:cs typeface="B Zar" panose="00000400000000000000" pitchFamily="2" charset="-78"/>
              </a:rPr>
              <a:t>1- در متمرکز نمودن حیطه عمل طرح تحقیقاتی کمک می کند.</a:t>
            </a:r>
            <a:endParaRPr lang="en-US" sz="2400" dirty="0">
              <a:solidFill>
                <a:prstClr val="black"/>
              </a:solidFill>
              <a:latin typeface="Calibri" panose="020F0502020204030204" pitchFamily="34" charset="0"/>
              <a:ea typeface="Calibri" panose="020F0502020204030204" pitchFamily="34" charset="0"/>
              <a:cs typeface="B Zar" panose="00000400000000000000" pitchFamily="2" charset="-78"/>
            </a:endParaRPr>
          </a:p>
          <a:p>
            <a:pPr lvl="0" algn="just" rtl="1">
              <a:lnSpc>
                <a:spcPct val="115000"/>
              </a:lnSpc>
              <a:spcBef>
                <a:spcPts val="0"/>
              </a:spcBef>
              <a:spcAft>
                <a:spcPts val="375"/>
              </a:spcAft>
              <a:tabLst>
                <a:tab pos="330835" algn="l"/>
              </a:tabLst>
            </a:pPr>
            <a:r>
              <a:rPr lang="fa-IR" sz="2400" dirty="0">
                <a:solidFill>
                  <a:prstClr val="black"/>
                </a:solidFill>
                <a:latin typeface="Times New Roman" panose="02020603050405020304" pitchFamily="18" charset="0"/>
                <a:ea typeface="Calibri" panose="020F0502020204030204" pitchFamily="34" charset="0"/>
                <a:cs typeface="B Zar" panose="00000400000000000000" pitchFamily="2" charset="-78"/>
              </a:rPr>
              <a:t>2- اساسی برای پروراندن طرح تحقیقاتی است (اهداف تحقیق، روش اجرا، بودجه و غیره).</a:t>
            </a:r>
            <a:endParaRPr lang="en-US" sz="2400" dirty="0">
              <a:solidFill>
                <a:prstClr val="black"/>
              </a:solidFill>
              <a:latin typeface="Calibri" panose="020F0502020204030204" pitchFamily="34" charset="0"/>
              <a:ea typeface="Calibri" panose="020F0502020204030204" pitchFamily="34" charset="0"/>
              <a:cs typeface="B Zar" panose="00000400000000000000" pitchFamily="2" charset="-78"/>
            </a:endParaRPr>
          </a:p>
          <a:p>
            <a:pPr lvl="0" algn="just" rtl="1">
              <a:lnSpc>
                <a:spcPct val="115000"/>
              </a:lnSpc>
              <a:spcBef>
                <a:spcPts val="0"/>
              </a:spcBef>
              <a:spcAft>
                <a:spcPts val="375"/>
              </a:spcAft>
              <a:tabLst>
                <a:tab pos="330835" algn="l"/>
              </a:tabLst>
            </a:pPr>
            <a:r>
              <a:rPr lang="fa-IR" sz="2400" dirty="0">
                <a:solidFill>
                  <a:prstClr val="black"/>
                </a:solidFill>
                <a:latin typeface="Times New Roman" panose="02020603050405020304" pitchFamily="18" charset="0"/>
                <a:ea typeface="Calibri" panose="020F0502020204030204" pitchFamily="34" charset="0"/>
                <a:cs typeface="B Zar" panose="00000400000000000000" pitchFamily="2" charset="-78"/>
              </a:rPr>
              <a:t>3- دستیابی به مطالعات دیگر در همان زمینه را که طرح شما از آنها بهره خواهد برد، تسهیل می کند.</a:t>
            </a:r>
            <a:endParaRPr lang="en-US" sz="2400" dirty="0">
              <a:solidFill>
                <a:prstClr val="black"/>
              </a:solidFill>
              <a:latin typeface="Calibri" panose="020F0502020204030204" pitchFamily="34" charset="0"/>
              <a:ea typeface="Calibri" panose="020F0502020204030204" pitchFamily="34" charset="0"/>
              <a:cs typeface="B Zar" panose="00000400000000000000" pitchFamily="2" charset="-78"/>
            </a:endParaRPr>
          </a:p>
          <a:p>
            <a:pPr lvl="0" algn="just" rtl="1">
              <a:lnSpc>
                <a:spcPct val="115000"/>
              </a:lnSpc>
              <a:spcBef>
                <a:spcPts val="0"/>
              </a:spcBef>
              <a:spcAft>
                <a:spcPts val="375"/>
              </a:spcAft>
              <a:tabLst>
                <a:tab pos="330835" algn="l"/>
              </a:tabLst>
            </a:pPr>
            <a:r>
              <a:rPr lang="fa-IR" sz="2400" dirty="0">
                <a:solidFill>
                  <a:prstClr val="black"/>
                </a:solidFill>
                <a:latin typeface="Times New Roman" panose="02020603050405020304" pitchFamily="18" charset="0"/>
                <a:ea typeface="Calibri" panose="020F0502020204030204" pitchFamily="34" charset="0"/>
                <a:cs typeface="B Zar" panose="00000400000000000000" pitchFamily="2" charset="-78"/>
              </a:rPr>
              <a:t>4- شما را به صورت سیستماتیک قادر می سازد علت انجام تحقیق و آنچه را که انتظار می رود به دست آوردید، و بیان کنید.</a:t>
            </a:r>
            <a:endParaRPr lang="en-US" sz="2400" dirty="0">
              <a:solidFill>
                <a:prstClr val="black"/>
              </a:solidFill>
              <a:latin typeface="Calibri" panose="020F0502020204030204" pitchFamily="34" charset="0"/>
              <a:ea typeface="Calibri" panose="020F0502020204030204" pitchFamily="34" charset="0"/>
              <a:cs typeface="B Zar" panose="00000400000000000000" pitchFamily="2" charset="-78"/>
            </a:endParaRPr>
          </a:p>
          <a:p>
            <a:pPr lvl="0" algn="just" rtl="1">
              <a:lnSpc>
                <a:spcPct val="115000"/>
              </a:lnSpc>
              <a:spcBef>
                <a:spcPts val="0"/>
              </a:spcBef>
              <a:spcAft>
                <a:spcPts val="375"/>
              </a:spcAft>
              <a:tabLst>
                <a:tab pos="330835" algn="l"/>
              </a:tabLst>
            </a:pPr>
            <a:r>
              <a:rPr lang="fa-IR" sz="2400" dirty="0">
                <a:solidFill>
                  <a:prstClr val="black"/>
                </a:solidFill>
                <a:latin typeface="Times New Roman" panose="02020603050405020304" pitchFamily="18" charset="0"/>
                <a:ea typeface="Calibri" panose="020F0502020204030204" pitchFamily="34" charset="0"/>
                <a:cs typeface="B Zar" panose="00000400000000000000" pitchFamily="2" charset="-78"/>
              </a:rPr>
              <a:t>5- می تواند به عنوان یک ابزار کار در مذاکره با اعضای جامعه، کارکنان بهداشتی، وزارتخانه مربوطه و افراد دیگر که در طول مطالعه به شما کمک خواهند کرد، مهم باشد.</a:t>
            </a:r>
            <a:endParaRPr lang="en-US" sz="2400" dirty="0">
              <a:solidFill>
                <a:prstClr val="black"/>
              </a:solidFill>
              <a:latin typeface="Calibri" panose="020F0502020204030204" pitchFamily="34" charset="0"/>
              <a:ea typeface="Calibri" panose="020F0502020204030204" pitchFamily="34" charset="0"/>
              <a:cs typeface="B Zar" panose="00000400000000000000" pitchFamily="2" charset="-78"/>
            </a:endParaRPr>
          </a:p>
          <a:p>
            <a:pPr lvl="0" algn="just" rtl="1">
              <a:lnSpc>
                <a:spcPct val="115000"/>
              </a:lnSpc>
              <a:spcBef>
                <a:spcPts val="0"/>
              </a:spcBef>
              <a:spcAft>
                <a:spcPts val="375"/>
              </a:spcAft>
              <a:tabLst>
                <a:tab pos="330835" algn="l"/>
              </a:tabLst>
            </a:pPr>
            <a:r>
              <a:rPr lang="fa-IR" sz="2400" dirty="0">
                <a:solidFill>
                  <a:prstClr val="black"/>
                </a:solidFill>
                <a:latin typeface="Times New Roman" panose="02020603050405020304" pitchFamily="18" charset="0"/>
                <a:ea typeface="Calibri" panose="020F0502020204030204" pitchFamily="34" charset="0"/>
                <a:cs typeface="B Zar" panose="00000400000000000000" pitchFamily="2" charset="-78"/>
              </a:rPr>
              <a:t>6- ارایه طرح شما به سازمانهای دریافت کننده آن را (در صورت لزوم) تسهیل می کند.</a:t>
            </a:r>
            <a:endParaRPr lang="en-US" sz="2400" dirty="0">
              <a:solidFill>
                <a:prstClr val="black"/>
              </a:solidFill>
              <a:latin typeface="Calibri" panose="020F0502020204030204" pitchFamily="34" charset="0"/>
              <a:ea typeface="Calibri" panose="020F0502020204030204" pitchFamily="34" charset="0"/>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45</a:t>
            </a:fld>
            <a:endParaRPr lang="en-US"/>
          </a:p>
        </p:txBody>
      </p:sp>
    </p:spTree>
    <p:extLst>
      <p:ext uri="{BB962C8B-B14F-4D97-AF65-F5344CB8AC3E}">
        <p14:creationId xmlns:p14="http://schemas.microsoft.com/office/powerpoint/2010/main" val="3897596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normAutofit/>
          </a:bodyPr>
          <a:lstStyle/>
          <a:p>
            <a:pPr rtl="1"/>
            <a:r>
              <a:rPr lang="fa-IR" dirty="0">
                <a:latin typeface="IranNastaliq" pitchFamily="18" charset="0"/>
                <a:cs typeface="B Zar" panose="00000400000000000000" pitchFamily="2" charset="-78"/>
              </a:rPr>
              <a:t>چه اطلاعاتي را در  ”بيان مسئله“  ارائه مي دهيم؟ ‌</a:t>
            </a:r>
            <a:endParaRPr lang="fa-IR" sz="6000" dirty="0">
              <a:latin typeface="Angsana New" panose="02020603050405020304" pitchFamily="18" charset="-34"/>
              <a:cs typeface="B Zar" panose="00000400000000000000" pitchFamily="2" charset="-78"/>
            </a:endParaRPr>
          </a:p>
        </p:txBody>
      </p:sp>
      <p:sp>
        <p:nvSpPr>
          <p:cNvPr id="3" name="Subtitle 2"/>
          <p:cNvSpPr>
            <a:spLocks noGrp="1"/>
          </p:cNvSpPr>
          <p:nvPr>
            <p:ph type="subTitle" idx="1"/>
          </p:nvPr>
        </p:nvSpPr>
        <p:spPr>
          <a:xfrm>
            <a:off x="381000" y="1447800"/>
            <a:ext cx="8382000" cy="5181600"/>
          </a:xfrm>
        </p:spPr>
        <p:txBody>
          <a:bodyPr>
            <a:normAutofit/>
          </a:bodyPr>
          <a:lstStyle/>
          <a:p>
            <a:pPr marL="457200" indent="-457200" algn="r" rtl="1">
              <a:buClr>
                <a:srgbClr val="FF0000"/>
              </a:buClr>
              <a:buFont typeface="Wingdings" panose="05000000000000000000" pitchFamily="2" charset="2"/>
              <a:buChar char="ü"/>
            </a:pPr>
            <a:r>
              <a:rPr lang="fa-IR" dirty="0">
                <a:solidFill>
                  <a:schemeClr val="tx1">
                    <a:lumMod val="95000"/>
                    <a:lumOff val="5000"/>
                  </a:schemeClr>
                </a:solidFill>
                <a:cs typeface="B Nazanin" panose="00000400000000000000" pitchFamily="2" charset="-78"/>
              </a:rPr>
              <a:t>تعریف مشکل یا مسئله(مقدمه و اطلاعات زمینه ای)</a:t>
            </a:r>
          </a:p>
          <a:p>
            <a:pPr marL="457200" indent="-457200" algn="r" rtl="1">
              <a:buClr>
                <a:srgbClr val="FF0000"/>
              </a:buClr>
              <a:buFont typeface="Wingdings" panose="05000000000000000000" pitchFamily="2" charset="2"/>
              <a:buChar char="ü"/>
            </a:pPr>
            <a:r>
              <a:rPr lang="fa-IR" dirty="0">
                <a:solidFill>
                  <a:schemeClr val="tx1">
                    <a:lumMod val="95000"/>
                    <a:lumOff val="5000"/>
                  </a:schemeClr>
                </a:solidFill>
                <a:cs typeface="B Nazanin" panose="00000400000000000000" pitchFamily="2" charset="-78"/>
              </a:rPr>
              <a:t>اهمیت و وسعت  مشکل(با ذکر شیوع و آمارهای موجود)</a:t>
            </a:r>
          </a:p>
          <a:p>
            <a:pPr marL="457200" indent="-457200" algn="r" rtl="1">
              <a:buClr>
                <a:srgbClr val="FF0000"/>
              </a:buClr>
              <a:buFont typeface="Wingdings" panose="05000000000000000000" pitchFamily="2" charset="2"/>
              <a:buChar char="ü"/>
            </a:pPr>
            <a:r>
              <a:rPr lang="fa-IR" dirty="0">
                <a:solidFill>
                  <a:schemeClr val="tx1">
                    <a:lumMod val="95000"/>
                    <a:lumOff val="5000"/>
                  </a:schemeClr>
                </a:solidFill>
                <a:cs typeface="B Nazanin" panose="00000400000000000000" pitchFamily="2" charset="-78"/>
              </a:rPr>
              <a:t> نحوه ی برخورد با مشکل و راه حل های موجود</a:t>
            </a:r>
          </a:p>
          <a:p>
            <a:pPr marL="457200" indent="-457200" algn="r" rtl="1">
              <a:buClr>
                <a:srgbClr val="FF0000"/>
              </a:buClr>
              <a:buFont typeface="Wingdings" panose="05000000000000000000" pitchFamily="2" charset="2"/>
              <a:buChar char="ü"/>
            </a:pPr>
            <a:r>
              <a:rPr lang="fa-IR" dirty="0">
                <a:solidFill>
                  <a:schemeClr val="tx1">
                    <a:lumMod val="95000"/>
                    <a:lumOff val="5000"/>
                  </a:schemeClr>
                </a:solidFill>
                <a:cs typeface="B Nazanin" panose="00000400000000000000" pitchFamily="2" charset="-78"/>
              </a:rPr>
              <a:t>عوارض و عواقب ناشی از تداوم مشکل</a:t>
            </a:r>
          </a:p>
          <a:p>
            <a:pPr marL="457200" indent="-457200" algn="r" rtl="1">
              <a:buClr>
                <a:srgbClr val="FF0000"/>
              </a:buClr>
              <a:buFont typeface="Wingdings" panose="05000000000000000000" pitchFamily="2" charset="2"/>
              <a:buChar char="ü"/>
            </a:pPr>
            <a:r>
              <a:rPr lang="fa-IR" dirty="0">
                <a:solidFill>
                  <a:schemeClr val="tx1">
                    <a:lumMod val="95000"/>
                    <a:lumOff val="5000"/>
                  </a:schemeClr>
                </a:solidFill>
                <a:cs typeface="B Nazanin" panose="00000400000000000000" pitchFamily="2" charset="-78"/>
              </a:rPr>
              <a:t>بیان تناقض ها و اختلاف نظر های موجود درنتایج پژوهش های قبلی(در صورت وجود) </a:t>
            </a:r>
          </a:p>
          <a:p>
            <a:pPr marL="457200" indent="-457200" algn="r" rtl="1">
              <a:buClr>
                <a:srgbClr val="FF0000"/>
              </a:buClr>
              <a:buFont typeface="Wingdings" panose="05000000000000000000" pitchFamily="2" charset="2"/>
              <a:buChar char="ü"/>
            </a:pPr>
            <a:r>
              <a:rPr lang="fa-IR" dirty="0">
                <a:solidFill>
                  <a:schemeClr val="tx1">
                    <a:lumMod val="95000"/>
                    <a:lumOff val="5000"/>
                  </a:schemeClr>
                </a:solidFill>
                <a:cs typeface="B Nazanin" panose="00000400000000000000" pitchFamily="2" charset="-78"/>
              </a:rPr>
              <a:t>بیان هدف طرح(بدون ذکر رفرنس)</a:t>
            </a:r>
          </a:p>
          <a:p>
            <a:pPr marL="457200" indent="-457200" algn="r" rtl="1">
              <a:buClr>
                <a:srgbClr val="FF0000"/>
              </a:buClr>
              <a:buFont typeface="Wingdings" panose="05000000000000000000" pitchFamily="2" charset="2"/>
              <a:buChar char="ü"/>
            </a:pPr>
            <a:r>
              <a:rPr lang="fa-IR" dirty="0">
                <a:solidFill>
                  <a:schemeClr val="tx1">
                    <a:lumMod val="95000"/>
                    <a:lumOff val="5000"/>
                  </a:schemeClr>
                </a:solidFill>
                <a:cs typeface="B Nazanin" panose="00000400000000000000" pitchFamily="2" charset="-78"/>
              </a:rPr>
              <a:t>نتایج احتمالی در صورت انجام تحقیق(اختیاری، بدون ذکر رفرنس)</a:t>
            </a: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026061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a:bodyPr>
          <a:lstStyle/>
          <a:p>
            <a:r>
              <a:rPr lang="fa-IR" sz="3600" dirty="0">
                <a:latin typeface="IranNastaliq" pitchFamily="18" charset="0"/>
                <a:cs typeface="B Zar" panose="00000400000000000000" pitchFamily="2" charset="-78"/>
              </a:rPr>
              <a:t>در بيان مسئله نكات زير آورده مي شود:</a:t>
            </a:r>
          </a:p>
        </p:txBody>
      </p:sp>
      <p:sp>
        <p:nvSpPr>
          <p:cNvPr id="3" name="Subtitle 2"/>
          <p:cNvSpPr>
            <a:spLocks noGrp="1"/>
          </p:cNvSpPr>
          <p:nvPr>
            <p:ph type="subTitle" idx="1"/>
          </p:nvPr>
        </p:nvSpPr>
        <p:spPr>
          <a:xfrm>
            <a:off x="457200" y="1447800"/>
            <a:ext cx="8305800" cy="5181600"/>
          </a:xfrm>
        </p:spPr>
        <p:txBody>
          <a:bodyPr>
            <a:normAutofit/>
          </a:bodyPr>
          <a:lstStyle/>
          <a:p>
            <a:pPr lvl="0" algn="r" rtl="1" eaLnBrk="0" fontAlgn="base" hangingPunct="0">
              <a:spcAft>
                <a:spcPct val="0"/>
              </a:spcAft>
              <a:defRPr/>
            </a:pPr>
            <a:r>
              <a:rPr lang="fa-IR" sz="3000" b="1" kern="0" dirty="0">
                <a:solidFill>
                  <a:schemeClr val="tx1">
                    <a:lumMod val="95000"/>
                    <a:lumOff val="5000"/>
                  </a:schemeClr>
                </a:solidFill>
                <a:latin typeface="Times New Roman" pitchFamily="18" charset="0"/>
                <a:cs typeface="B Zar" pitchFamily="2" charset="-78"/>
              </a:rPr>
              <a:t>الف </a:t>
            </a:r>
            <a:r>
              <a:rPr lang="ar-SA" sz="3000" b="1" kern="0" dirty="0">
                <a:solidFill>
                  <a:schemeClr val="tx1">
                    <a:lumMod val="95000"/>
                    <a:lumOff val="5000"/>
                  </a:schemeClr>
                </a:solidFill>
                <a:latin typeface="Times New Roman" pitchFamily="18" charset="0"/>
                <a:cs typeface="B Zar" pitchFamily="2" charset="-78"/>
              </a:rPr>
              <a:t>–</a:t>
            </a:r>
            <a:r>
              <a:rPr lang="fa-IR" sz="3000" b="1" kern="0" dirty="0">
                <a:solidFill>
                  <a:schemeClr val="tx1">
                    <a:lumMod val="95000"/>
                    <a:lumOff val="5000"/>
                  </a:schemeClr>
                </a:solidFill>
                <a:latin typeface="Times New Roman" pitchFamily="18" charset="0"/>
                <a:cs typeface="B Zar" pitchFamily="2" charset="-78"/>
              </a:rPr>
              <a:t> اطلاعات زمينه‌اي </a:t>
            </a:r>
          </a:p>
          <a:p>
            <a:pPr marL="742950" lvl="1" indent="-285750" algn="justLow" rtl="1" eaLnBrk="0" fontAlgn="base" hangingPunct="0">
              <a:spcAft>
                <a:spcPct val="0"/>
              </a:spcAft>
              <a:buSzPct val="75000"/>
              <a:buFontTx/>
              <a:buChar char="•"/>
              <a:defRPr/>
            </a:pPr>
            <a:r>
              <a:rPr lang="ar-SA" kern="0" dirty="0">
                <a:solidFill>
                  <a:srgbClr val="000066"/>
                </a:solidFill>
                <a:latin typeface="Times New Roman" pitchFamily="18" charset="0"/>
                <a:cs typeface="B Zar" pitchFamily="2" charset="-78"/>
              </a:rPr>
              <a:t>تعريف مشكل و</a:t>
            </a:r>
            <a:r>
              <a:rPr lang="fa-IR" kern="0" dirty="0">
                <a:solidFill>
                  <a:srgbClr val="000066"/>
                </a:solidFill>
                <a:latin typeface="Times New Roman" pitchFamily="18" charset="0"/>
                <a:cs typeface="B Zar" pitchFamily="2" charset="-78"/>
              </a:rPr>
              <a:t> </a:t>
            </a:r>
            <a:r>
              <a:rPr lang="ar-SA" kern="0" dirty="0">
                <a:solidFill>
                  <a:srgbClr val="000066"/>
                </a:solidFill>
                <a:latin typeface="Times New Roman" pitchFamily="18" charset="0"/>
                <a:cs typeface="B Zar" pitchFamily="2" charset="-78"/>
              </a:rPr>
              <a:t>توصيف كوتاهي از</a:t>
            </a:r>
            <a:r>
              <a:rPr lang="fa-IR" kern="0" dirty="0">
                <a:solidFill>
                  <a:srgbClr val="000066"/>
                </a:solidFill>
                <a:latin typeface="Times New Roman" pitchFamily="18" charset="0"/>
                <a:cs typeface="B Zar" pitchFamily="2" charset="-78"/>
              </a:rPr>
              <a:t> آن (ماهیت مسأله)</a:t>
            </a:r>
            <a:endParaRPr lang="en-US" kern="0" dirty="0">
              <a:solidFill>
                <a:srgbClr val="000066"/>
              </a:solidFill>
              <a:latin typeface="Times New Roman" pitchFamily="18" charset="0"/>
              <a:cs typeface="B Zar" pitchFamily="2" charset="-78"/>
            </a:endParaRPr>
          </a:p>
          <a:p>
            <a:pPr lvl="1" algn="justLow" rtl="1">
              <a:spcBef>
                <a:spcPts val="0"/>
              </a:spcBef>
              <a:defRPr/>
            </a:pPr>
            <a:r>
              <a:rPr lang="ar-SA" kern="0" dirty="0">
                <a:solidFill>
                  <a:srgbClr val="CC0000"/>
                </a:solidFill>
                <a:latin typeface="Times New Roman" pitchFamily="18" charset="0"/>
                <a:cs typeface="B Zar" pitchFamily="2" charset="-78"/>
              </a:rPr>
              <a:t>سرطان ریه به عنوان یکی از کشنده ترین نوع سرطان ها در جهان سالانه شمار زیادی از زنان و مردان را به کام مرگ می کشد</a:t>
            </a:r>
            <a:r>
              <a:rPr lang="fa-IR" kern="0" dirty="0">
                <a:solidFill>
                  <a:srgbClr val="CC0000"/>
                </a:solidFill>
                <a:latin typeface="Times New Roman" pitchFamily="18" charset="0"/>
                <a:cs typeface="B Zar" pitchFamily="2" charset="-78"/>
              </a:rPr>
              <a:t> و </a:t>
            </a:r>
            <a:r>
              <a:rPr lang="ar-SA" kern="0" dirty="0">
                <a:solidFill>
                  <a:srgbClr val="CC0000"/>
                </a:solidFill>
                <a:latin typeface="Times New Roman" pitchFamily="18" charset="0"/>
                <a:cs typeface="B Zar" pitchFamily="2" charset="-78"/>
              </a:rPr>
              <a:t>با علائمي همچون  </a:t>
            </a:r>
            <a:r>
              <a:rPr lang="fa-IR" kern="0" dirty="0">
                <a:solidFill>
                  <a:srgbClr val="CC0000"/>
                </a:solidFill>
                <a:latin typeface="Times New Roman" pitchFamily="18" charset="0"/>
                <a:cs typeface="B Zar" pitchFamily="2" charset="-78"/>
              </a:rPr>
              <a:t>سرفه طولانی، خس خس سینه و</a:t>
            </a:r>
            <a:r>
              <a:rPr lang="ar-SA" kern="0" dirty="0">
                <a:solidFill>
                  <a:srgbClr val="CC0000"/>
                </a:solidFill>
                <a:latin typeface="Times New Roman" pitchFamily="18" charset="0"/>
                <a:cs typeface="B Zar" pitchFamily="2" charset="-78"/>
              </a:rPr>
              <a:t>…    همراه است</a:t>
            </a:r>
            <a:r>
              <a:rPr lang="en-US" kern="0" dirty="0">
                <a:solidFill>
                  <a:srgbClr val="CC0000"/>
                </a:solidFill>
                <a:latin typeface="Times New Roman" pitchFamily="18" charset="0"/>
                <a:cs typeface="B Zar" pitchFamily="2" charset="-78"/>
              </a:rPr>
              <a:t>.</a:t>
            </a:r>
            <a:endParaRPr lang="fa-IR" kern="0" dirty="0">
              <a:solidFill>
                <a:srgbClr val="CC0000"/>
              </a:solidFill>
              <a:latin typeface="Times New Roman" pitchFamily="18" charset="0"/>
              <a:cs typeface="B Zar" pitchFamily="2" charset="-78"/>
            </a:endParaRPr>
          </a:p>
          <a:p>
            <a:pPr lvl="1" algn="justLow" rtl="1">
              <a:spcBef>
                <a:spcPts val="0"/>
              </a:spcBef>
              <a:defRPr/>
            </a:pPr>
            <a:endParaRPr lang="en-US" kern="0" dirty="0">
              <a:solidFill>
                <a:srgbClr val="000066"/>
              </a:solidFill>
              <a:latin typeface="Times New Roman" pitchFamily="18" charset="0"/>
              <a:cs typeface="B Zar" pitchFamily="2" charset="-78"/>
            </a:endParaRPr>
          </a:p>
          <a:p>
            <a:pPr marL="742950" lvl="1" indent="-285750" algn="justLow" rtl="1" eaLnBrk="0" fontAlgn="base" hangingPunct="0">
              <a:spcAft>
                <a:spcPct val="0"/>
              </a:spcAft>
              <a:buSzPct val="75000"/>
              <a:buFontTx/>
              <a:buChar char="•"/>
              <a:defRPr/>
            </a:pPr>
            <a:r>
              <a:rPr lang="en-US" b="1" kern="0" dirty="0">
                <a:solidFill>
                  <a:srgbClr val="000066"/>
                </a:solidFill>
                <a:latin typeface="Times New Roman" pitchFamily="18" charset="0"/>
                <a:cs typeface="B Zar" pitchFamily="2" charset="-78"/>
              </a:rPr>
              <a:t> </a:t>
            </a:r>
            <a:r>
              <a:rPr lang="ar-SA" kern="0" dirty="0">
                <a:solidFill>
                  <a:srgbClr val="000066"/>
                </a:solidFill>
                <a:latin typeface="Times New Roman" pitchFamily="18" charset="0"/>
                <a:cs typeface="B Zar" pitchFamily="2" charset="-78"/>
              </a:rPr>
              <a:t>اهميت مشكل با</a:t>
            </a:r>
            <a:r>
              <a:rPr lang="fa-IR" kern="0" dirty="0">
                <a:solidFill>
                  <a:srgbClr val="000066"/>
                </a:solidFill>
                <a:latin typeface="Times New Roman" pitchFamily="18" charset="0"/>
                <a:cs typeface="B Zar" pitchFamily="2" charset="-78"/>
              </a:rPr>
              <a:t> </a:t>
            </a:r>
            <a:r>
              <a:rPr lang="ar-SA" kern="0" dirty="0">
                <a:solidFill>
                  <a:srgbClr val="000066"/>
                </a:solidFill>
                <a:latin typeface="Times New Roman" pitchFamily="18" charset="0"/>
                <a:cs typeface="B Zar" pitchFamily="2" charset="-78"/>
              </a:rPr>
              <a:t>تاكيد برارائه آمارهاي موجود</a:t>
            </a:r>
            <a:endParaRPr lang="en-US" kern="0" dirty="0">
              <a:solidFill>
                <a:srgbClr val="000066"/>
              </a:solidFill>
              <a:latin typeface="Times New Roman" pitchFamily="18" charset="0"/>
              <a:cs typeface="B Zar" pitchFamily="2" charset="-78"/>
            </a:endParaRPr>
          </a:p>
          <a:p>
            <a:pPr marL="914400" lvl="1" indent="-457200" algn="justLow" rtl="1" eaLnBrk="0" fontAlgn="base" hangingPunct="0">
              <a:spcAft>
                <a:spcPct val="0"/>
              </a:spcAft>
              <a:buSzPct val="75000"/>
              <a:buFont typeface="Arial" panose="020B0604020202020204" pitchFamily="34" charset="0"/>
              <a:buChar char="•"/>
              <a:defRPr/>
            </a:pPr>
            <a:r>
              <a:rPr lang="ar-SA" kern="0" dirty="0">
                <a:solidFill>
                  <a:srgbClr val="CC0000"/>
                </a:solidFill>
                <a:latin typeface="Times New Roman" pitchFamily="18" charset="0"/>
                <a:cs typeface="B Zar" pitchFamily="2" charset="-78"/>
              </a:rPr>
              <a:t>شيوع اين بيماري در جهان تا   …درصد   و</a:t>
            </a:r>
            <a:r>
              <a:rPr lang="fa-IR" kern="0" dirty="0">
                <a:solidFill>
                  <a:srgbClr val="CC0000"/>
                </a:solidFill>
                <a:latin typeface="Times New Roman" pitchFamily="18" charset="0"/>
                <a:cs typeface="B Zar" pitchFamily="2" charset="-78"/>
              </a:rPr>
              <a:t> </a:t>
            </a:r>
            <a:r>
              <a:rPr lang="ar-SA" kern="0" dirty="0">
                <a:solidFill>
                  <a:srgbClr val="CC0000"/>
                </a:solidFill>
                <a:latin typeface="Times New Roman" pitchFamily="18" charset="0"/>
                <a:cs typeface="B Zar" pitchFamily="2" charset="-78"/>
              </a:rPr>
              <a:t>در</a:t>
            </a:r>
            <a:r>
              <a:rPr lang="fa-IR" kern="0" dirty="0">
                <a:solidFill>
                  <a:srgbClr val="CC0000"/>
                </a:solidFill>
                <a:latin typeface="Times New Roman" pitchFamily="18" charset="0"/>
                <a:cs typeface="B Zar" pitchFamily="2" charset="-78"/>
              </a:rPr>
              <a:t> </a:t>
            </a:r>
            <a:r>
              <a:rPr lang="ar-SA" kern="0" dirty="0">
                <a:solidFill>
                  <a:srgbClr val="CC0000"/>
                </a:solidFill>
                <a:latin typeface="Times New Roman" pitchFamily="18" charset="0"/>
                <a:cs typeface="B Zar" pitchFamily="2" charset="-78"/>
              </a:rPr>
              <a:t>ايران تا  …درصد  گزارش شده است</a:t>
            </a:r>
            <a:r>
              <a:rPr lang="en-US" kern="0" dirty="0">
                <a:solidFill>
                  <a:srgbClr val="CC0000"/>
                </a:solidFill>
                <a:latin typeface="Times New Roman" pitchFamily="18" charset="0"/>
                <a:cs typeface="B Zar" pitchFamily="2" charset="-78"/>
              </a:rPr>
              <a:t>.</a:t>
            </a:r>
            <a:endParaRPr lang="en-US" kern="0" dirty="0">
              <a:solidFill>
                <a:srgbClr val="000066"/>
              </a:solidFill>
              <a:latin typeface="Times New Roman" pitchFamily="18" charset="0"/>
              <a:cs typeface="B Zar" pitchFamily="2" charset="-78"/>
            </a:endParaRPr>
          </a:p>
          <a:p>
            <a:pPr marL="342900" lvl="0" indent="-342900" algn="r" rtl="1" eaLnBrk="0" fontAlgn="base" hangingPunct="0">
              <a:spcAft>
                <a:spcPct val="0"/>
              </a:spcAft>
              <a:buBlip>
                <a:blip r:embed="rId2"/>
              </a:buBlip>
              <a:defRPr/>
            </a:pPr>
            <a:endParaRPr lang="fa-IR" sz="2800" kern="0" dirty="0">
              <a:solidFill>
                <a:srgbClr val="000000"/>
              </a:solidFill>
              <a:latin typeface="Helvetica"/>
              <a:cs typeface="B Nazanin" pitchFamily="2" charset="-78"/>
            </a:endParaRP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47</a:t>
            </a:fld>
            <a:endParaRPr lang="en-US"/>
          </a:p>
        </p:txBody>
      </p:sp>
    </p:spTree>
    <p:extLst>
      <p:ext uri="{BB962C8B-B14F-4D97-AF65-F5344CB8AC3E}">
        <p14:creationId xmlns:p14="http://schemas.microsoft.com/office/powerpoint/2010/main" val="1537200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a:bodyPr>
          <a:lstStyle/>
          <a:p>
            <a:r>
              <a:rPr lang="fa-IR" sz="3600" dirty="0">
                <a:latin typeface="IranNastaliq" pitchFamily="18" charset="0"/>
                <a:cs typeface="B Zar" panose="00000400000000000000" pitchFamily="2" charset="-78"/>
              </a:rPr>
              <a:t>در بيان مسئله نكات زير آورده مي شود:</a:t>
            </a:r>
          </a:p>
        </p:txBody>
      </p:sp>
      <p:sp>
        <p:nvSpPr>
          <p:cNvPr id="3" name="Subtitle 2"/>
          <p:cNvSpPr>
            <a:spLocks noGrp="1"/>
          </p:cNvSpPr>
          <p:nvPr>
            <p:ph type="subTitle" idx="1"/>
          </p:nvPr>
        </p:nvSpPr>
        <p:spPr>
          <a:xfrm>
            <a:off x="457200" y="1447800"/>
            <a:ext cx="8305800" cy="5181600"/>
          </a:xfrm>
        </p:spPr>
        <p:txBody>
          <a:bodyPr>
            <a:normAutofit/>
          </a:bodyPr>
          <a:lstStyle/>
          <a:p>
            <a:pPr lvl="0" algn="r" rtl="1" eaLnBrk="0" fontAlgn="base" hangingPunct="0">
              <a:spcAft>
                <a:spcPct val="0"/>
              </a:spcAft>
              <a:defRPr/>
            </a:pPr>
            <a:r>
              <a:rPr lang="fa-IR" kern="0" dirty="0">
                <a:solidFill>
                  <a:srgbClr val="FF0000"/>
                </a:solidFill>
                <a:latin typeface="Times New Roman" pitchFamily="18" charset="0"/>
                <a:cs typeface="B Zar" pitchFamily="2" charset="-78"/>
              </a:rPr>
              <a:t>ب - توصيف دقيق مشكل</a:t>
            </a:r>
            <a:endParaRPr lang="en-US" kern="0" dirty="0">
              <a:solidFill>
                <a:srgbClr val="FF0000"/>
              </a:solidFill>
              <a:latin typeface="Times New Roman" pitchFamily="18" charset="0"/>
              <a:cs typeface="B Zar" pitchFamily="2" charset="-78"/>
            </a:endParaRPr>
          </a:p>
          <a:p>
            <a:pPr marL="742950" lvl="1" indent="-285750" algn="r" rtl="1" eaLnBrk="0" fontAlgn="base" hangingPunct="0">
              <a:spcAft>
                <a:spcPct val="0"/>
              </a:spcAft>
              <a:buSzPct val="75000"/>
              <a:buFontTx/>
              <a:buChar char="•"/>
              <a:defRPr/>
            </a:pPr>
            <a:r>
              <a:rPr lang="en-US" sz="2000" b="1" kern="0" dirty="0">
                <a:solidFill>
                  <a:srgbClr val="000066"/>
                </a:solidFill>
                <a:latin typeface="Times New Roman" pitchFamily="18" charset="0"/>
                <a:cs typeface="B Zar" pitchFamily="2" charset="-78"/>
              </a:rPr>
              <a:t> </a:t>
            </a:r>
            <a:r>
              <a:rPr lang="fa-IR" sz="2000" b="1" kern="0" dirty="0">
                <a:solidFill>
                  <a:srgbClr val="000066"/>
                </a:solidFill>
                <a:latin typeface="Times New Roman" pitchFamily="18" charset="0"/>
                <a:cs typeface="B Zar" pitchFamily="2" charset="-78"/>
              </a:rPr>
              <a:t>ن</a:t>
            </a:r>
            <a:r>
              <a:rPr lang="ar-SA" sz="2000" b="1" kern="0" dirty="0">
                <a:solidFill>
                  <a:srgbClr val="000066"/>
                </a:solidFill>
                <a:latin typeface="Times New Roman" pitchFamily="18" charset="0"/>
                <a:cs typeface="B Zar" pitchFamily="2" charset="-78"/>
              </a:rPr>
              <a:t>حوه</a:t>
            </a:r>
            <a:r>
              <a:rPr lang="fa-IR" sz="2000" b="1" kern="0" dirty="0">
                <a:solidFill>
                  <a:srgbClr val="000066"/>
                </a:solidFill>
                <a:latin typeface="Times New Roman" pitchFamily="18" charset="0"/>
                <a:cs typeface="B Zar" pitchFamily="2" charset="-78"/>
              </a:rPr>
              <a:t> بروز و</a:t>
            </a:r>
            <a:r>
              <a:rPr lang="ar-SA" sz="2000" b="1" kern="0" dirty="0">
                <a:solidFill>
                  <a:srgbClr val="000066"/>
                </a:solidFill>
                <a:latin typeface="Times New Roman" pitchFamily="18" charset="0"/>
                <a:cs typeface="B Zar" pitchFamily="2" charset="-78"/>
              </a:rPr>
              <a:t> برخورد </a:t>
            </a:r>
            <a:r>
              <a:rPr lang="fa-IR" sz="2000" b="1" kern="0" dirty="0">
                <a:solidFill>
                  <a:srgbClr val="000066"/>
                </a:solidFill>
                <a:latin typeface="Times New Roman" pitchFamily="18" charset="0"/>
                <a:cs typeface="B Zar" pitchFamily="2" charset="-78"/>
              </a:rPr>
              <a:t> با مشكل </a:t>
            </a:r>
          </a:p>
          <a:p>
            <a:pPr marL="742950" lvl="1" indent="-285750" algn="r" rtl="1" eaLnBrk="0" fontAlgn="base" hangingPunct="0">
              <a:spcAft>
                <a:spcPct val="0"/>
              </a:spcAft>
              <a:buSzPct val="75000"/>
              <a:buFontTx/>
              <a:buChar char="•"/>
              <a:defRPr/>
            </a:pPr>
            <a:r>
              <a:rPr lang="en-US" sz="2000" b="1" kern="0" dirty="0">
                <a:solidFill>
                  <a:srgbClr val="000066"/>
                </a:solidFill>
                <a:latin typeface="Times New Roman" pitchFamily="18" charset="0"/>
                <a:cs typeface="B Zar" pitchFamily="2" charset="-78"/>
              </a:rPr>
              <a:t> </a:t>
            </a:r>
            <a:r>
              <a:rPr lang="ar-SA" sz="2000" b="1" kern="0" dirty="0">
                <a:solidFill>
                  <a:srgbClr val="000066"/>
                </a:solidFill>
                <a:latin typeface="Times New Roman" pitchFamily="18" charset="0"/>
                <a:cs typeface="B Zar" pitchFamily="2" charset="-78"/>
              </a:rPr>
              <a:t>عوارض ناشي از تداوم مشكل</a:t>
            </a:r>
            <a:r>
              <a:rPr lang="fa-IR" sz="2000" b="1" kern="0" dirty="0">
                <a:solidFill>
                  <a:srgbClr val="000066"/>
                </a:solidFill>
                <a:latin typeface="Times New Roman" pitchFamily="18" charset="0"/>
                <a:cs typeface="B Zar" pitchFamily="2" charset="-78"/>
              </a:rPr>
              <a:t>(وسعت مسئله و شدت آن)</a:t>
            </a:r>
          </a:p>
          <a:p>
            <a:pPr marL="742950" lvl="1" indent="-285750" algn="r" rtl="1" eaLnBrk="0" fontAlgn="base" hangingPunct="0">
              <a:spcAft>
                <a:spcPct val="0"/>
              </a:spcAft>
              <a:buSzPct val="75000"/>
              <a:buFontTx/>
              <a:buChar char="•"/>
              <a:defRPr/>
            </a:pPr>
            <a:r>
              <a:rPr lang="fa-IR" sz="2000" b="1" kern="0" dirty="0">
                <a:solidFill>
                  <a:srgbClr val="000066"/>
                </a:solidFill>
                <a:latin typeface="Times New Roman" pitchFamily="18" charset="0"/>
                <a:cs typeface="B Zar" pitchFamily="2" charset="-78"/>
              </a:rPr>
              <a:t>عوامل مهم ايجاد كننده مشكل </a:t>
            </a:r>
          </a:p>
          <a:p>
            <a:pPr marL="742950" lvl="1" indent="-285750" algn="r" rtl="1" eaLnBrk="0" fontAlgn="base" hangingPunct="0">
              <a:spcAft>
                <a:spcPct val="0"/>
              </a:spcAft>
              <a:buSzPct val="75000"/>
              <a:buFontTx/>
              <a:buChar char="•"/>
              <a:defRPr/>
            </a:pPr>
            <a:r>
              <a:rPr lang="fa-IR" sz="2000" b="1" kern="0" dirty="0">
                <a:solidFill>
                  <a:srgbClr val="000066"/>
                </a:solidFill>
                <a:latin typeface="Times New Roman" pitchFamily="18" charset="0"/>
                <a:cs typeface="B Zar" pitchFamily="2" charset="-78"/>
              </a:rPr>
              <a:t> اهميت برطرف كردن مشكل </a:t>
            </a:r>
            <a:r>
              <a:rPr lang="en-US" sz="2000" b="1" kern="0" dirty="0">
                <a:solidFill>
                  <a:srgbClr val="000066"/>
                </a:solidFill>
                <a:latin typeface="Times New Roman" pitchFamily="18" charset="0"/>
                <a:cs typeface="B Zar" pitchFamily="2" charset="-78"/>
              </a:rPr>
              <a:t> </a:t>
            </a:r>
          </a:p>
          <a:p>
            <a:pPr marL="742950" lvl="1" indent="-285750" algn="r" rtl="1" eaLnBrk="0" fontAlgn="base" hangingPunct="0">
              <a:spcAft>
                <a:spcPct val="0"/>
              </a:spcAft>
              <a:buSzPct val="75000"/>
              <a:buFontTx/>
              <a:buChar char="•"/>
              <a:defRPr/>
            </a:pPr>
            <a:r>
              <a:rPr lang="en-US" sz="2000" b="1" kern="0" dirty="0">
                <a:solidFill>
                  <a:srgbClr val="000066"/>
                </a:solidFill>
                <a:latin typeface="Times New Roman" pitchFamily="18" charset="0"/>
                <a:cs typeface="B Zar" pitchFamily="2" charset="-78"/>
              </a:rPr>
              <a:t> </a:t>
            </a:r>
            <a:r>
              <a:rPr lang="fa-IR" sz="2000" b="1" kern="0" dirty="0">
                <a:solidFill>
                  <a:srgbClr val="000066"/>
                </a:solidFill>
                <a:latin typeface="Times New Roman" pitchFamily="18" charset="0"/>
                <a:cs typeface="B Zar" pitchFamily="2" charset="-78"/>
              </a:rPr>
              <a:t> خدمات و راه حلهای موجود براي حل مشكل </a:t>
            </a:r>
          </a:p>
          <a:p>
            <a:pPr marL="742950" lvl="1" indent="-285750" algn="r" rtl="1" eaLnBrk="0" fontAlgn="base" hangingPunct="0">
              <a:spcAft>
                <a:spcPct val="0"/>
              </a:spcAft>
              <a:buSzPct val="75000"/>
              <a:buFontTx/>
              <a:buChar char="•"/>
              <a:defRPr/>
            </a:pPr>
            <a:r>
              <a:rPr lang="ar-SA" sz="2000" b="1" kern="0" dirty="0">
                <a:solidFill>
                  <a:srgbClr val="000066"/>
                </a:solidFill>
                <a:latin typeface="Times New Roman" pitchFamily="18" charset="0"/>
                <a:cs typeface="B Zar" pitchFamily="2" charset="-78"/>
              </a:rPr>
              <a:t>ارائه راه حل مشكل و</a:t>
            </a:r>
            <a:r>
              <a:rPr lang="fa-IR" sz="2000" b="1" kern="0" dirty="0">
                <a:solidFill>
                  <a:srgbClr val="000066"/>
                </a:solidFill>
                <a:latin typeface="Times New Roman" pitchFamily="18" charset="0"/>
                <a:cs typeface="B Zar" pitchFamily="2" charset="-78"/>
              </a:rPr>
              <a:t> </a:t>
            </a:r>
            <a:r>
              <a:rPr lang="ar-SA" sz="2000" b="1" kern="0" dirty="0">
                <a:solidFill>
                  <a:srgbClr val="000066"/>
                </a:solidFill>
                <a:latin typeface="Times New Roman" pitchFamily="18" charset="0"/>
                <a:cs typeface="B Zar" pitchFamily="2" charset="-78"/>
              </a:rPr>
              <a:t>يا</a:t>
            </a:r>
            <a:r>
              <a:rPr lang="fa-IR" sz="2000" b="1" kern="0" dirty="0">
                <a:solidFill>
                  <a:srgbClr val="000066"/>
                </a:solidFill>
                <a:latin typeface="Times New Roman" pitchFamily="18" charset="0"/>
                <a:cs typeface="B Zar" pitchFamily="2" charset="-78"/>
              </a:rPr>
              <a:t> </a:t>
            </a:r>
            <a:r>
              <a:rPr lang="ar-SA" sz="2000" b="1" kern="0" dirty="0">
                <a:solidFill>
                  <a:srgbClr val="000066"/>
                </a:solidFill>
                <a:latin typeface="Times New Roman" pitchFamily="18" charset="0"/>
                <a:cs typeface="B Zar" pitchFamily="2" charset="-78"/>
              </a:rPr>
              <a:t>عوا</a:t>
            </a:r>
            <a:r>
              <a:rPr lang="fa-IR" sz="2000" b="1" kern="0" dirty="0">
                <a:solidFill>
                  <a:srgbClr val="000066"/>
                </a:solidFill>
                <a:latin typeface="Times New Roman" pitchFamily="18" charset="0"/>
                <a:cs typeface="B Zar" pitchFamily="2" charset="-78"/>
              </a:rPr>
              <a:t>مل</a:t>
            </a:r>
            <a:r>
              <a:rPr lang="ar-SA" sz="2000" b="1" kern="0" dirty="0">
                <a:solidFill>
                  <a:srgbClr val="000066"/>
                </a:solidFill>
                <a:latin typeface="Times New Roman" pitchFamily="18" charset="0"/>
                <a:cs typeface="B Zar" pitchFamily="2" charset="-78"/>
              </a:rPr>
              <a:t> موثر بر موضوع</a:t>
            </a:r>
            <a:r>
              <a:rPr lang="en-US" sz="2000" b="1" kern="0" dirty="0">
                <a:solidFill>
                  <a:srgbClr val="000066"/>
                </a:solidFill>
                <a:latin typeface="Times New Roman" pitchFamily="18" charset="0"/>
                <a:cs typeface="B Zar" pitchFamily="2" charset="-78"/>
              </a:rPr>
              <a:t> </a:t>
            </a:r>
            <a:endParaRPr lang="fa-IR" sz="2000" b="1" kern="0" dirty="0">
              <a:solidFill>
                <a:srgbClr val="000066"/>
              </a:solidFill>
              <a:latin typeface="Times New Roman" pitchFamily="18" charset="0"/>
              <a:cs typeface="B Zar" pitchFamily="2" charset="-78"/>
            </a:endParaRPr>
          </a:p>
          <a:p>
            <a:pPr lvl="1" algn="r" rtl="1" eaLnBrk="0" fontAlgn="base" hangingPunct="0">
              <a:spcAft>
                <a:spcPct val="0"/>
              </a:spcAft>
              <a:buSzPct val="75000"/>
              <a:defRPr/>
            </a:pPr>
            <a:endParaRPr lang="en-US" sz="2000" b="1" kern="0" dirty="0">
              <a:solidFill>
                <a:srgbClr val="000066"/>
              </a:solidFill>
              <a:latin typeface="Times New Roman" pitchFamily="18" charset="0"/>
              <a:cs typeface="B Zar" pitchFamily="2" charset="-78"/>
            </a:endParaRPr>
          </a:p>
          <a:p>
            <a:pPr lvl="0" algn="r" rtl="1" eaLnBrk="0" fontAlgn="base" hangingPunct="0">
              <a:spcAft>
                <a:spcPct val="0"/>
              </a:spcAft>
              <a:defRPr/>
            </a:pPr>
            <a:r>
              <a:rPr lang="fa-IR" b="1" kern="0" dirty="0">
                <a:solidFill>
                  <a:srgbClr val="FF0000"/>
                </a:solidFill>
                <a:effectLst>
                  <a:outerShdw blurRad="38100" dist="38100" dir="2700000" algn="tl">
                    <a:srgbClr val="000000"/>
                  </a:outerShdw>
                </a:effectLst>
                <a:latin typeface="Times New Roman" pitchFamily="18" charset="0"/>
                <a:cs typeface="B Zar" pitchFamily="2" charset="-78"/>
              </a:rPr>
              <a:t> </a:t>
            </a:r>
            <a:r>
              <a:rPr lang="fa-IR" sz="3000" kern="0" dirty="0">
                <a:solidFill>
                  <a:srgbClr val="FF0000"/>
                </a:solidFill>
                <a:latin typeface="Times New Roman" pitchFamily="18" charset="0"/>
                <a:cs typeface="B Zar" pitchFamily="2" charset="-78"/>
              </a:rPr>
              <a:t>ج - ت</a:t>
            </a:r>
            <a:r>
              <a:rPr lang="ar-SA" sz="3000" kern="0" dirty="0">
                <a:solidFill>
                  <a:srgbClr val="FF0000"/>
                </a:solidFill>
                <a:latin typeface="Times New Roman" pitchFamily="18" charset="0"/>
                <a:cs typeface="B Zar" pitchFamily="2" charset="-78"/>
              </a:rPr>
              <a:t>ناقضات مطرح</a:t>
            </a:r>
            <a:r>
              <a:rPr lang="ar-SA" sz="3000" kern="0" dirty="0">
                <a:solidFill>
                  <a:srgbClr val="FF00FF"/>
                </a:solidFill>
                <a:latin typeface="Times New Roman" pitchFamily="18" charset="0"/>
                <a:cs typeface="B Nazanin" pitchFamily="2" charset="-78"/>
              </a:rPr>
              <a:t> </a:t>
            </a:r>
            <a:endParaRPr lang="fa-IR" sz="3000" kern="0" dirty="0">
              <a:solidFill>
                <a:srgbClr val="FF00FF"/>
              </a:solidFill>
              <a:latin typeface="Times New Roman" pitchFamily="18" charset="0"/>
              <a:cs typeface="B Nazanin" pitchFamily="2" charset="-78"/>
            </a:endParaRPr>
          </a:p>
          <a:p>
            <a:pPr marL="800100" lvl="1" indent="-342900" algn="r" rtl="1" eaLnBrk="0" fontAlgn="base" hangingPunct="0">
              <a:spcAft>
                <a:spcPct val="0"/>
              </a:spcAft>
              <a:buSzPct val="75000"/>
              <a:buFont typeface="Arial" panose="020B0604020202020204" pitchFamily="34" charset="0"/>
              <a:buChar char="•"/>
              <a:defRPr/>
            </a:pPr>
            <a:r>
              <a:rPr lang="ar-SA" sz="2400" b="1" kern="0" dirty="0">
                <a:solidFill>
                  <a:srgbClr val="333399"/>
                </a:solidFill>
                <a:latin typeface="Times New Roman" pitchFamily="18" charset="0"/>
                <a:cs typeface="B Zar" pitchFamily="2" charset="-78"/>
              </a:rPr>
              <a:t>بحث اندك دربيان نتايج موافق و</a:t>
            </a:r>
            <a:r>
              <a:rPr lang="fa-IR" sz="2400" b="1" kern="0" dirty="0">
                <a:solidFill>
                  <a:srgbClr val="333399"/>
                </a:solidFill>
                <a:latin typeface="Times New Roman" pitchFamily="18" charset="0"/>
                <a:cs typeface="B Zar" pitchFamily="2" charset="-78"/>
              </a:rPr>
              <a:t> </a:t>
            </a:r>
            <a:r>
              <a:rPr lang="ar-SA" sz="2400" b="1" kern="0" dirty="0">
                <a:solidFill>
                  <a:srgbClr val="333399"/>
                </a:solidFill>
                <a:latin typeface="Times New Roman" pitchFamily="18" charset="0"/>
                <a:cs typeface="B Zar" pitchFamily="2" charset="-78"/>
              </a:rPr>
              <a:t>مخالف و</a:t>
            </a:r>
            <a:r>
              <a:rPr lang="fa-IR" sz="2400" b="1" kern="0" dirty="0">
                <a:solidFill>
                  <a:srgbClr val="333399"/>
                </a:solidFill>
                <a:latin typeface="Times New Roman" pitchFamily="18" charset="0"/>
                <a:cs typeface="B Zar" pitchFamily="2" charset="-78"/>
              </a:rPr>
              <a:t> </a:t>
            </a:r>
            <a:r>
              <a:rPr lang="ar-SA" sz="2400" b="1" kern="0" dirty="0">
                <a:solidFill>
                  <a:srgbClr val="333399"/>
                </a:solidFill>
                <a:latin typeface="Times New Roman" pitchFamily="18" charset="0"/>
                <a:cs typeface="B Zar" pitchFamily="2" charset="-78"/>
              </a:rPr>
              <a:t>شكاف موجود</a:t>
            </a:r>
            <a:r>
              <a:rPr lang="fa-IR" sz="2400" b="1" kern="0" dirty="0">
                <a:solidFill>
                  <a:srgbClr val="333399"/>
                </a:solidFill>
                <a:latin typeface="Times New Roman" pitchFamily="18" charset="0"/>
                <a:cs typeface="B Zar" pitchFamily="2" charset="-78"/>
              </a:rPr>
              <a:t> </a:t>
            </a:r>
          </a:p>
          <a:p>
            <a:pPr marL="800100" lvl="1" indent="-342900" algn="r" rtl="1" eaLnBrk="0" fontAlgn="base" hangingPunct="0">
              <a:spcAft>
                <a:spcPct val="0"/>
              </a:spcAft>
              <a:buSzPct val="75000"/>
              <a:buFont typeface="Arial" panose="020B0604020202020204" pitchFamily="34" charset="0"/>
              <a:buChar char="•"/>
              <a:defRPr/>
            </a:pPr>
            <a:r>
              <a:rPr lang="ar-SA" sz="2400" b="1" kern="0" dirty="0">
                <a:solidFill>
                  <a:srgbClr val="333399"/>
                </a:solidFill>
                <a:latin typeface="Times New Roman" pitchFamily="18" charset="0"/>
                <a:cs typeface="B Zar" pitchFamily="2" charset="-78"/>
              </a:rPr>
              <a:t>و</a:t>
            </a:r>
            <a:r>
              <a:rPr lang="fa-IR" sz="2400" b="1" kern="0" dirty="0">
                <a:solidFill>
                  <a:srgbClr val="333399"/>
                </a:solidFill>
                <a:latin typeface="Times New Roman" pitchFamily="18" charset="0"/>
                <a:cs typeface="B Zar" pitchFamily="2" charset="-78"/>
              </a:rPr>
              <a:t> </a:t>
            </a:r>
            <a:r>
              <a:rPr lang="ar-SA" sz="2400" b="1" kern="0" dirty="0">
                <a:solidFill>
                  <a:srgbClr val="333399"/>
                </a:solidFill>
                <a:latin typeface="Times New Roman" pitchFamily="18" charset="0"/>
                <a:cs typeface="B Zar" pitchFamily="2" charset="-78"/>
              </a:rPr>
              <a:t>لزوم تحقيق</a:t>
            </a:r>
            <a:endParaRPr lang="en-US" sz="2400" b="1" kern="0" dirty="0">
              <a:solidFill>
                <a:srgbClr val="333399"/>
              </a:solidFill>
              <a:latin typeface="Times New Roman" pitchFamily="18" charset="0"/>
              <a:cs typeface="B Zar" pitchFamily="2" charset="-78"/>
            </a:endParaRPr>
          </a:p>
          <a:p>
            <a:pPr marL="342900" lvl="0" indent="-342900" algn="r" rtl="1" eaLnBrk="0" fontAlgn="base" hangingPunct="0">
              <a:spcAft>
                <a:spcPct val="0"/>
              </a:spcAft>
              <a:buBlip>
                <a:blip r:embed="rId2"/>
              </a:buBlip>
              <a:defRPr/>
            </a:pPr>
            <a:endParaRPr lang="fa-IR" sz="2800" kern="0" dirty="0">
              <a:solidFill>
                <a:srgbClr val="000000"/>
              </a:solidFill>
              <a:latin typeface="Helvetica"/>
              <a:cs typeface="B Nazanin" pitchFamily="2" charset="-78"/>
            </a:endParaRPr>
          </a:p>
          <a:p>
            <a:pPr algn="r" rtl="1"/>
            <a:endParaRPr lang="en-US" dirty="0"/>
          </a:p>
        </p:txBody>
      </p:sp>
      <p:sp>
        <p:nvSpPr>
          <p:cNvPr id="4" name="Slide Number Placeholder 3"/>
          <p:cNvSpPr>
            <a:spLocks noGrp="1"/>
          </p:cNvSpPr>
          <p:nvPr>
            <p:ph type="sldNum" sz="quarter" idx="12"/>
          </p:nvPr>
        </p:nvSpPr>
        <p:spPr/>
        <p:txBody>
          <a:bodyPr/>
          <a:lstStyle/>
          <a:p>
            <a:fld id="{46472425-0277-41E5-AE3E-CAD9AF78CF72}" type="slidenum">
              <a:rPr lang="en-US" smtClean="0"/>
              <a:t>48</a:t>
            </a:fld>
            <a:endParaRPr lang="en-US"/>
          </a:p>
        </p:txBody>
      </p:sp>
    </p:spTree>
    <p:extLst>
      <p:ext uri="{BB962C8B-B14F-4D97-AF65-F5344CB8AC3E}">
        <p14:creationId xmlns:p14="http://schemas.microsoft.com/office/powerpoint/2010/main" val="3826590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a:bodyPr>
          <a:lstStyle/>
          <a:p>
            <a:r>
              <a:rPr lang="fa-IR" sz="3600" dirty="0">
                <a:latin typeface="IranNastaliq" pitchFamily="18" charset="0"/>
                <a:cs typeface="B Zar" panose="00000400000000000000" pitchFamily="2" charset="-78"/>
              </a:rPr>
              <a:t>در بيان مسئله نكات زير آورده مي شود:</a:t>
            </a:r>
          </a:p>
        </p:txBody>
      </p:sp>
      <p:sp>
        <p:nvSpPr>
          <p:cNvPr id="3" name="Subtitle 2"/>
          <p:cNvSpPr>
            <a:spLocks noGrp="1"/>
          </p:cNvSpPr>
          <p:nvPr>
            <p:ph type="subTitle" idx="1"/>
          </p:nvPr>
        </p:nvSpPr>
        <p:spPr>
          <a:xfrm>
            <a:off x="457200" y="990600"/>
            <a:ext cx="8305800" cy="5638800"/>
          </a:xfrm>
        </p:spPr>
        <p:txBody>
          <a:bodyPr>
            <a:normAutofit fontScale="85000" lnSpcReduction="10000"/>
          </a:bodyPr>
          <a:lstStyle/>
          <a:p>
            <a:pPr lvl="0" algn="r" rtl="1" eaLnBrk="0" fontAlgn="base" hangingPunct="0">
              <a:spcAft>
                <a:spcPct val="0"/>
              </a:spcAft>
              <a:defRPr/>
            </a:pPr>
            <a:endParaRPr lang="fa-IR" sz="2800" kern="0" dirty="0">
              <a:solidFill>
                <a:srgbClr val="000000"/>
              </a:solidFill>
              <a:latin typeface="Helvetica"/>
              <a:cs typeface="B Nazanin" pitchFamily="2" charset="-78"/>
            </a:endParaRPr>
          </a:p>
          <a:p>
            <a:pPr lvl="0" algn="r" rtl="1" eaLnBrk="0" fontAlgn="base" hangingPunct="0">
              <a:spcAft>
                <a:spcPct val="0"/>
              </a:spcAft>
              <a:defRPr/>
            </a:pPr>
            <a:r>
              <a:rPr lang="fa-IR" sz="3300" kern="0" dirty="0">
                <a:solidFill>
                  <a:srgbClr val="FF0000"/>
                </a:solidFill>
                <a:latin typeface="Helvetica"/>
                <a:cs typeface="B Zar" pitchFamily="2" charset="-78"/>
              </a:rPr>
              <a:t>د- </a:t>
            </a:r>
            <a:r>
              <a:rPr lang="ar-SA" sz="3300" kern="0" dirty="0">
                <a:solidFill>
                  <a:srgbClr val="FF0000"/>
                </a:solidFill>
                <a:latin typeface="Helvetica"/>
                <a:cs typeface="B Zar" pitchFamily="2" charset="-78"/>
              </a:rPr>
              <a:t>دراين پژوهش چه كاري انجام </a:t>
            </a:r>
            <a:r>
              <a:rPr lang="fa-IR" sz="3300" kern="0" dirty="0">
                <a:solidFill>
                  <a:srgbClr val="FF0000"/>
                </a:solidFill>
                <a:latin typeface="Helvetica"/>
                <a:cs typeface="B Zar" pitchFamily="2" charset="-78"/>
              </a:rPr>
              <a:t>می شود؟</a:t>
            </a:r>
          </a:p>
          <a:p>
            <a:pPr lvl="0" algn="r" rtl="1" eaLnBrk="0" fontAlgn="base" hangingPunct="0">
              <a:spcAft>
                <a:spcPct val="0"/>
              </a:spcAft>
              <a:defRPr/>
            </a:pPr>
            <a:endParaRPr lang="fa-IR" sz="2400" b="1" kern="0" dirty="0">
              <a:solidFill>
                <a:srgbClr val="FF0000"/>
              </a:solidFill>
              <a:latin typeface="Helvetica"/>
              <a:cs typeface="B Zar" pitchFamily="2" charset="-78"/>
            </a:endParaRPr>
          </a:p>
          <a:p>
            <a:pPr lvl="1" algn="r" rtl="1">
              <a:spcBef>
                <a:spcPts val="0"/>
              </a:spcBef>
              <a:defRPr/>
            </a:pPr>
            <a:r>
              <a:rPr lang="ar-SA" sz="2400" b="1" kern="0" dirty="0">
                <a:solidFill>
                  <a:srgbClr val="000099"/>
                </a:solidFill>
                <a:latin typeface="Helvetica"/>
                <a:cs typeface="B Zar" pitchFamily="2" charset="-78"/>
              </a:rPr>
              <a:t>بازگوكردن هدف/سئوال/فرضيه</a:t>
            </a:r>
            <a:endParaRPr lang="en-US" sz="2400" b="1" kern="0" dirty="0">
              <a:solidFill>
                <a:srgbClr val="000099"/>
              </a:solidFill>
              <a:latin typeface="Helvetica"/>
              <a:cs typeface="B Zar" pitchFamily="2" charset="-78"/>
            </a:endParaRPr>
          </a:p>
          <a:p>
            <a:pPr lvl="1" algn="r" rtl="1">
              <a:spcBef>
                <a:spcPts val="0"/>
              </a:spcBef>
              <a:defRPr/>
            </a:pPr>
            <a:r>
              <a:rPr lang="en-US" sz="2600" kern="0" dirty="0">
                <a:solidFill>
                  <a:srgbClr val="FF00FF"/>
                </a:solidFill>
                <a:latin typeface="Helvetica"/>
                <a:cs typeface="B Zar" pitchFamily="2" charset="-78"/>
              </a:rPr>
              <a:t> </a:t>
            </a:r>
            <a:r>
              <a:rPr lang="ar-SA" sz="2600" kern="0" dirty="0">
                <a:solidFill>
                  <a:srgbClr val="CC0000"/>
                </a:solidFill>
                <a:latin typeface="Helvetica"/>
                <a:cs typeface="B Zar" pitchFamily="2" charset="-78"/>
              </a:rPr>
              <a:t>اين پژوهش به منظور تعيين اثر شيمي درماني بر سرطان  پروستات انجام مي گيرد./ سوالي كه مطرح است آيا</a:t>
            </a:r>
            <a:r>
              <a:rPr lang="en-US" sz="2600" kern="0" dirty="0">
                <a:solidFill>
                  <a:srgbClr val="CC0000"/>
                </a:solidFill>
                <a:latin typeface="Helvetica"/>
                <a:cs typeface="B Zar" pitchFamily="2" charset="-78"/>
              </a:rPr>
              <a:t> </a:t>
            </a:r>
            <a:r>
              <a:rPr lang="ar-SA" sz="2600" kern="0" dirty="0">
                <a:solidFill>
                  <a:srgbClr val="CC0000"/>
                </a:solidFill>
                <a:latin typeface="Helvetica"/>
                <a:cs typeface="B Zar" pitchFamily="2" charset="-78"/>
              </a:rPr>
              <a:t>شيمي درماني</a:t>
            </a:r>
            <a:r>
              <a:rPr lang="en-US" sz="2600" kern="0" dirty="0">
                <a:solidFill>
                  <a:srgbClr val="CC0000"/>
                </a:solidFill>
                <a:latin typeface="Helvetica"/>
                <a:cs typeface="B Zar" pitchFamily="2" charset="-78"/>
              </a:rPr>
              <a:t>  </a:t>
            </a:r>
            <a:r>
              <a:rPr lang="ar-SA" sz="2600" kern="0" dirty="0">
                <a:solidFill>
                  <a:srgbClr val="CC0000"/>
                </a:solidFill>
                <a:latin typeface="Helvetica"/>
                <a:cs typeface="B Zar" pitchFamily="2" charset="-78"/>
              </a:rPr>
              <a:t>بر سرطان پروستات تاثير دارد؟</a:t>
            </a:r>
            <a:endParaRPr lang="fa-IR" sz="2600" kern="0" dirty="0">
              <a:solidFill>
                <a:srgbClr val="000066"/>
              </a:solidFill>
              <a:latin typeface="Helvetica"/>
              <a:cs typeface="B Zar" pitchFamily="2" charset="-78"/>
            </a:endParaRPr>
          </a:p>
          <a:p>
            <a:pPr lvl="1" algn="r" rtl="1">
              <a:spcBef>
                <a:spcPts val="0"/>
              </a:spcBef>
              <a:defRPr/>
            </a:pPr>
            <a:endParaRPr lang="ar-SA" sz="2400" b="1" kern="0" dirty="0">
              <a:solidFill>
                <a:srgbClr val="FF00FF"/>
              </a:solidFill>
              <a:latin typeface="Helvetica"/>
            </a:endParaRPr>
          </a:p>
          <a:p>
            <a:pPr marL="342900" lvl="0" indent="-342900" algn="r" rtl="1" eaLnBrk="0" fontAlgn="base" hangingPunct="0">
              <a:spcAft>
                <a:spcPct val="0"/>
              </a:spcAft>
              <a:defRPr/>
            </a:pPr>
            <a:r>
              <a:rPr lang="fa-IR" sz="3300" kern="0" dirty="0">
                <a:solidFill>
                  <a:srgbClr val="FF0000"/>
                </a:solidFill>
                <a:latin typeface="Helvetica"/>
                <a:cs typeface="B Zar" pitchFamily="2" charset="-78"/>
              </a:rPr>
              <a:t>ه - </a:t>
            </a:r>
            <a:r>
              <a:rPr lang="en-US" sz="3300" kern="0" dirty="0">
                <a:solidFill>
                  <a:srgbClr val="FF0000"/>
                </a:solidFill>
                <a:latin typeface="Helvetica"/>
                <a:cs typeface="B Zar" pitchFamily="2" charset="-78"/>
              </a:rPr>
              <a:t> </a:t>
            </a:r>
            <a:r>
              <a:rPr lang="ar-SA" sz="3300" kern="0" dirty="0">
                <a:solidFill>
                  <a:srgbClr val="FF0000"/>
                </a:solidFill>
                <a:latin typeface="Helvetica"/>
                <a:cs typeface="B Zar" pitchFamily="2" charset="-78"/>
              </a:rPr>
              <a:t>فو</a:t>
            </a:r>
            <a:r>
              <a:rPr lang="fa-IR" sz="3300" kern="0" dirty="0">
                <a:solidFill>
                  <a:srgbClr val="FF0000"/>
                </a:solidFill>
                <a:latin typeface="Helvetica"/>
                <a:cs typeface="B Zar" pitchFamily="2" charset="-78"/>
              </a:rPr>
              <a:t>ا</a:t>
            </a:r>
            <a:r>
              <a:rPr lang="ar-SA" sz="3300" kern="0" dirty="0">
                <a:solidFill>
                  <a:srgbClr val="FF0000"/>
                </a:solidFill>
                <a:latin typeface="Helvetica"/>
                <a:cs typeface="B Zar" pitchFamily="2" charset="-78"/>
              </a:rPr>
              <a:t>ئد</a:t>
            </a:r>
            <a:r>
              <a:rPr lang="fa-IR" sz="3300" kern="0" dirty="0">
                <a:solidFill>
                  <a:srgbClr val="FF0000"/>
                </a:solidFill>
                <a:latin typeface="Helvetica"/>
                <a:cs typeface="B Zar" pitchFamily="2" charset="-78"/>
              </a:rPr>
              <a:t> </a:t>
            </a:r>
            <a:r>
              <a:rPr lang="ar-SA" sz="3300" kern="0" dirty="0">
                <a:solidFill>
                  <a:srgbClr val="FF0000"/>
                </a:solidFill>
                <a:latin typeface="Helvetica"/>
                <a:cs typeface="B Zar" pitchFamily="2" charset="-78"/>
              </a:rPr>
              <a:t>ناشي از اجراي اين تحقيق چيست ؟</a:t>
            </a:r>
            <a:endParaRPr lang="en-US" sz="3300" kern="0" dirty="0">
              <a:solidFill>
                <a:srgbClr val="FF0000"/>
              </a:solidFill>
              <a:latin typeface="Helvetica"/>
              <a:cs typeface="B Zar" pitchFamily="2" charset="-78"/>
            </a:endParaRPr>
          </a:p>
          <a:p>
            <a:pPr marL="342900" lvl="0" indent="-342900" algn="r" rtl="1" eaLnBrk="0" fontAlgn="base" hangingPunct="0">
              <a:spcAft>
                <a:spcPct val="0"/>
              </a:spcAft>
              <a:defRPr/>
            </a:pPr>
            <a:r>
              <a:rPr lang="fa-IR" sz="2400" b="1" kern="0" dirty="0">
                <a:solidFill>
                  <a:srgbClr val="B6AB82"/>
                </a:solidFill>
                <a:latin typeface="Helvetica"/>
                <a:cs typeface="B Zar" pitchFamily="2" charset="-78"/>
              </a:rPr>
              <a:t>	</a:t>
            </a:r>
            <a:r>
              <a:rPr lang="fa-IR" sz="2400" b="1" kern="0" dirty="0">
                <a:solidFill>
                  <a:srgbClr val="000099"/>
                </a:solidFill>
                <a:latin typeface="Helvetica"/>
                <a:cs typeface="B Zar" pitchFamily="2" charset="-78"/>
              </a:rPr>
              <a:t>پيام بهداشتي درماني تحقيق: </a:t>
            </a:r>
            <a:endParaRPr lang="en-US" sz="2400" b="1" kern="0" dirty="0">
              <a:solidFill>
                <a:srgbClr val="000099"/>
              </a:solidFill>
              <a:latin typeface="Helvetica"/>
              <a:cs typeface="B Zar" pitchFamily="2" charset="-78"/>
            </a:endParaRPr>
          </a:p>
          <a:p>
            <a:pPr marL="742950" lvl="1" indent="-285750" algn="r" rtl="1" eaLnBrk="0" fontAlgn="base" hangingPunct="0">
              <a:spcBef>
                <a:spcPct val="50000"/>
              </a:spcBef>
              <a:spcAft>
                <a:spcPct val="0"/>
              </a:spcAft>
              <a:buSzPct val="75000"/>
              <a:buFontTx/>
              <a:buChar char="•"/>
              <a:defRPr/>
            </a:pPr>
            <a:r>
              <a:rPr lang="ar-SA" sz="2600" kern="0" dirty="0">
                <a:solidFill>
                  <a:srgbClr val="000000"/>
                </a:solidFill>
                <a:latin typeface="Helvetica"/>
                <a:cs typeface="B Zar" panose="00000400000000000000" pitchFamily="2" charset="-78"/>
              </a:rPr>
              <a:t>اجراي اين پژوهش باعث كاهش قابل ملاحظه بروز يا شيوع يك بيماري يا مرگ مي شود.</a:t>
            </a:r>
          </a:p>
          <a:p>
            <a:pPr marL="742950" lvl="1" indent="-285750" algn="r" rtl="1" eaLnBrk="0" fontAlgn="base" hangingPunct="0">
              <a:spcBef>
                <a:spcPct val="50000"/>
              </a:spcBef>
              <a:spcAft>
                <a:spcPct val="0"/>
              </a:spcAft>
              <a:buSzPct val="75000"/>
              <a:buFontTx/>
              <a:buChar char="•"/>
              <a:defRPr/>
            </a:pPr>
            <a:r>
              <a:rPr lang="ar-SA" sz="2600" kern="0" dirty="0">
                <a:solidFill>
                  <a:srgbClr val="000000"/>
                </a:solidFill>
                <a:latin typeface="Helvetica"/>
                <a:cs typeface="B Zar" panose="00000400000000000000" pitchFamily="2" charset="-78"/>
              </a:rPr>
              <a:t>انجام اين پژوهش باعث افزايش رضايت و اشتياق جامعه نسبت به سازمان مربوطه مي شود.</a:t>
            </a:r>
          </a:p>
          <a:p>
            <a:pPr marL="742950" lvl="1" indent="-285750" algn="r" rtl="1" eaLnBrk="0" fontAlgn="base" hangingPunct="0">
              <a:spcBef>
                <a:spcPct val="50000"/>
              </a:spcBef>
              <a:spcAft>
                <a:spcPct val="0"/>
              </a:spcAft>
              <a:buSzPct val="75000"/>
              <a:buFontTx/>
              <a:buChar char="•"/>
              <a:defRPr/>
            </a:pPr>
            <a:r>
              <a:rPr lang="ar-SA" sz="2600" kern="0" dirty="0">
                <a:solidFill>
                  <a:srgbClr val="000000"/>
                </a:solidFill>
                <a:latin typeface="Helvetica"/>
                <a:cs typeface="B Zar" panose="00000400000000000000" pitchFamily="2" charset="-78"/>
              </a:rPr>
              <a:t>انجام اين پژوهش باعث صرفه جويي قابل ملاحظه در هزينه ها و وقت اس</a:t>
            </a:r>
            <a:r>
              <a:rPr lang="fa-IR" sz="2600" kern="0" dirty="0">
                <a:solidFill>
                  <a:srgbClr val="000000"/>
                </a:solidFill>
                <a:latin typeface="Helvetica"/>
                <a:cs typeface="B Zar" panose="00000400000000000000" pitchFamily="2" charset="-78"/>
              </a:rPr>
              <a:t>ت</a:t>
            </a:r>
            <a:r>
              <a:rPr lang="ar-SA" sz="2600" kern="0" dirty="0">
                <a:solidFill>
                  <a:srgbClr val="000000"/>
                </a:solidFill>
                <a:latin typeface="Helvetica"/>
                <a:cs typeface="B Zar" panose="00000400000000000000" pitchFamily="2" charset="-78"/>
              </a:rPr>
              <a:t> .</a:t>
            </a:r>
          </a:p>
          <a:p>
            <a:pPr marL="742950" lvl="1" indent="-285750" algn="r" rtl="1" eaLnBrk="0" fontAlgn="base" hangingPunct="0">
              <a:spcBef>
                <a:spcPct val="50000"/>
              </a:spcBef>
              <a:spcAft>
                <a:spcPct val="0"/>
              </a:spcAft>
              <a:buSzPct val="75000"/>
              <a:buFontTx/>
              <a:buChar char="•"/>
              <a:defRPr/>
            </a:pPr>
            <a:r>
              <a:rPr lang="fa-IR" sz="2600" kern="0" dirty="0">
                <a:solidFill>
                  <a:srgbClr val="000000"/>
                </a:solidFill>
                <a:latin typeface="Helvetica"/>
                <a:cs typeface="B Zar" panose="00000400000000000000" pitchFamily="2" charset="-78"/>
              </a:rPr>
              <a:t>نتایج </a:t>
            </a:r>
            <a:r>
              <a:rPr lang="ar-SA" sz="2600" kern="0" dirty="0">
                <a:solidFill>
                  <a:srgbClr val="000000"/>
                </a:solidFill>
                <a:latin typeface="Helvetica"/>
                <a:cs typeface="B Zar" panose="00000400000000000000" pitchFamily="2" charset="-78"/>
              </a:rPr>
              <a:t>اين پژوهش در</a:t>
            </a:r>
            <a:r>
              <a:rPr lang="fa-IR" sz="2600" kern="0" dirty="0">
                <a:solidFill>
                  <a:srgbClr val="000000"/>
                </a:solidFill>
                <a:latin typeface="Helvetica"/>
                <a:cs typeface="B Zar" panose="00000400000000000000" pitchFamily="2" charset="-78"/>
              </a:rPr>
              <a:t> تدوین برنامه های آموزشی می تواند مورد استفاده قرار بگیرد</a:t>
            </a:r>
            <a:endParaRPr lang="en-US" sz="2600" dirty="0">
              <a:cs typeface="B Zar" panose="00000400000000000000" pitchFamily="2" charset="-78"/>
            </a:endParaRPr>
          </a:p>
        </p:txBody>
      </p:sp>
      <p:sp>
        <p:nvSpPr>
          <p:cNvPr id="4" name="Slide Number Placeholder 3"/>
          <p:cNvSpPr>
            <a:spLocks noGrp="1"/>
          </p:cNvSpPr>
          <p:nvPr>
            <p:ph type="sldNum" sz="quarter" idx="12"/>
          </p:nvPr>
        </p:nvSpPr>
        <p:spPr/>
        <p:txBody>
          <a:bodyPr/>
          <a:lstStyle/>
          <a:p>
            <a:fld id="{46472425-0277-41E5-AE3E-CAD9AF78CF72}" type="slidenum">
              <a:rPr lang="en-US" smtClean="0"/>
              <a:t>49</a:t>
            </a:fld>
            <a:endParaRPr lang="en-US"/>
          </a:p>
        </p:txBody>
      </p:sp>
    </p:spTree>
    <p:extLst>
      <p:ext uri="{BB962C8B-B14F-4D97-AF65-F5344CB8AC3E}">
        <p14:creationId xmlns:p14="http://schemas.microsoft.com/office/powerpoint/2010/main" val="66701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مراحل کلی تحقیق</a:t>
            </a:r>
          </a:p>
        </p:txBody>
      </p:sp>
      <p:sp>
        <p:nvSpPr>
          <p:cNvPr id="3" name="Subtitle 2"/>
          <p:cNvSpPr>
            <a:spLocks noGrp="1"/>
          </p:cNvSpPr>
          <p:nvPr>
            <p:ph type="subTitle" idx="1"/>
          </p:nvPr>
        </p:nvSpPr>
        <p:spPr>
          <a:xfrm>
            <a:off x="457200" y="1371600"/>
            <a:ext cx="8305800" cy="5181600"/>
          </a:xfrm>
        </p:spPr>
        <p:txBody>
          <a:bodyPr>
            <a:normAutofit/>
          </a:bodyPr>
          <a:lstStyle/>
          <a:p>
            <a:pPr algn="r" rtl="1">
              <a:lnSpc>
                <a:spcPct val="150000"/>
              </a:lnSpc>
            </a:pPr>
            <a:endParaRPr lang="fa-IR" dirty="0">
              <a:solidFill>
                <a:schemeClr val="tx1">
                  <a:lumMod val="95000"/>
                  <a:lumOff val="5000"/>
                </a:schemeClr>
              </a:solidFill>
              <a:cs typeface="B Zar" panose="00000400000000000000" pitchFamily="2" charset="-78"/>
            </a:endParaRP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0BD4A0A9-987F-294E-60CF-C7342BD7096F}"/>
              </a:ext>
            </a:extLst>
          </p:cNvPr>
          <p:cNvPicPr>
            <a:picLocks noChangeAspect="1"/>
          </p:cNvPicPr>
          <p:nvPr/>
        </p:nvPicPr>
        <p:blipFill>
          <a:blip r:embed="rId2"/>
          <a:stretch>
            <a:fillRect/>
          </a:stretch>
        </p:blipFill>
        <p:spPr>
          <a:xfrm>
            <a:off x="381000" y="1343950"/>
            <a:ext cx="8305800" cy="4170099"/>
          </a:xfrm>
          <a:prstGeom prst="rect">
            <a:avLst/>
          </a:prstGeom>
        </p:spPr>
      </p:pic>
    </p:spTree>
    <p:extLst>
      <p:ext uri="{BB962C8B-B14F-4D97-AF65-F5344CB8AC3E}">
        <p14:creationId xmlns:p14="http://schemas.microsoft.com/office/powerpoint/2010/main" val="41896512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1587B1-E10F-7732-2EFE-CB21AD126BFD}"/>
              </a:ext>
            </a:extLst>
          </p:cNvPr>
          <p:cNvSpPr>
            <a:spLocks noGrp="1"/>
          </p:cNvSpPr>
          <p:nvPr>
            <p:ph type="sldNum" sz="quarter" idx="12"/>
          </p:nvPr>
        </p:nvSpPr>
        <p:spPr/>
        <p:txBody>
          <a:bodyPr/>
          <a:lstStyle/>
          <a:p>
            <a:fld id="{46472425-0277-41E5-AE3E-CAD9AF78CF72}" type="slidenum">
              <a:rPr lang="en-US" smtClean="0"/>
              <a:t>50</a:t>
            </a:fld>
            <a:endParaRPr lang="en-US"/>
          </a:p>
        </p:txBody>
      </p:sp>
      <p:pic>
        <p:nvPicPr>
          <p:cNvPr id="10" name="Content Placeholder 9">
            <a:extLst>
              <a:ext uri="{FF2B5EF4-FFF2-40B4-BE49-F238E27FC236}">
                <a16:creationId xmlns:a16="http://schemas.microsoft.com/office/drawing/2014/main" id="{3CE0AD7D-5CF1-B767-CECE-6E72E8450513}"/>
              </a:ext>
            </a:extLst>
          </p:cNvPr>
          <p:cNvPicPr>
            <a:picLocks noGrp="1" noChangeAspect="1"/>
          </p:cNvPicPr>
          <p:nvPr>
            <p:ph idx="1"/>
          </p:nvPr>
        </p:nvPicPr>
        <p:blipFill>
          <a:blip r:embed="rId2"/>
          <a:stretch>
            <a:fillRect/>
          </a:stretch>
        </p:blipFill>
        <p:spPr>
          <a:xfrm>
            <a:off x="469700" y="476672"/>
            <a:ext cx="8204599" cy="4525963"/>
          </a:xfrm>
        </p:spPr>
      </p:pic>
    </p:spTree>
    <p:extLst>
      <p:ext uri="{BB962C8B-B14F-4D97-AF65-F5344CB8AC3E}">
        <p14:creationId xmlns:p14="http://schemas.microsoft.com/office/powerpoint/2010/main" val="3185414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D423DC-F24F-BBB5-3A8A-9C7616B81757}"/>
              </a:ext>
            </a:extLst>
          </p:cNvPr>
          <p:cNvSpPr>
            <a:spLocks noGrp="1"/>
          </p:cNvSpPr>
          <p:nvPr>
            <p:ph type="sldNum" sz="quarter" idx="12"/>
          </p:nvPr>
        </p:nvSpPr>
        <p:spPr/>
        <p:txBody>
          <a:bodyPr/>
          <a:lstStyle/>
          <a:p>
            <a:fld id="{46472425-0277-41E5-AE3E-CAD9AF78CF72}" type="slidenum">
              <a:rPr lang="en-US" smtClean="0"/>
              <a:t>51</a:t>
            </a:fld>
            <a:endParaRPr lang="en-US"/>
          </a:p>
        </p:txBody>
      </p:sp>
      <p:pic>
        <p:nvPicPr>
          <p:cNvPr id="10" name="Content Placeholder 9">
            <a:extLst>
              <a:ext uri="{FF2B5EF4-FFF2-40B4-BE49-F238E27FC236}">
                <a16:creationId xmlns:a16="http://schemas.microsoft.com/office/drawing/2014/main" id="{52A5C4B7-CFF8-7B3F-9CC4-094DE76D01C3}"/>
              </a:ext>
            </a:extLst>
          </p:cNvPr>
          <p:cNvPicPr>
            <a:picLocks noGrp="1" noChangeAspect="1"/>
          </p:cNvPicPr>
          <p:nvPr>
            <p:ph idx="1"/>
          </p:nvPr>
        </p:nvPicPr>
        <p:blipFill>
          <a:blip r:embed="rId2"/>
          <a:stretch>
            <a:fillRect/>
          </a:stretch>
        </p:blipFill>
        <p:spPr>
          <a:xfrm>
            <a:off x="647988" y="476672"/>
            <a:ext cx="8071867" cy="4525963"/>
          </a:xfrm>
        </p:spPr>
      </p:pic>
    </p:spTree>
    <p:extLst>
      <p:ext uri="{BB962C8B-B14F-4D97-AF65-F5344CB8AC3E}">
        <p14:creationId xmlns:p14="http://schemas.microsoft.com/office/powerpoint/2010/main" val="3012124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47446-CF70-55AE-1F05-C6B093F04E8F}"/>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5A779FA1-0CC3-1C64-63FF-6D374273E188}"/>
              </a:ext>
            </a:extLst>
          </p:cNvPr>
          <p:cNvPicPr>
            <a:picLocks noGrp="1" noChangeAspect="1"/>
          </p:cNvPicPr>
          <p:nvPr>
            <p:ph idx="1"/>
          </p:nvPr>
        </p:nvPicPr>
        <p:blipFill>
          <a:blip r:embed="rId2"/>
          <a:stretch>
            <a:fillRect/>
          </a:stretch>
        </p:blipFill>
        <p:spPr>
          <a:xfrm>
            <a:off x="598422" y="620688"/>
            <a:ext cx="8088378" cy="4525963"/>
          </a:xfrm>
        </p:spPr>
      </p:pic>
      <p:sp>
        <p:nvSpPr>
          <p:cNvPr id="4" name="Slide Number Placeholder 3">
            <a:extLst>
              <a:ext uri="{FF2B5EF4-FFF2-40B4-BE49-F238E27FC236}">
                <a16:creationId xmlns:a16="http://schemas.microsoft.com/office/drawing/2014/main" id="{F3673B92-0DC4-9024-5C0C-4FDF983D1B8F}"/>
              </a:ext>
            </a:extLst>
          </p:cNvPr>
          <p:cNvSpPr>
            <a:spLocks noGrp="1"/>
          </p:cNvSpPr>
          <p:nvPr>
            <p:ph type="sldNum" sz="quarter" idx="12"/>
          </p:nvPr>
        </p:nvSpPr>
        <p:spPr/>
        <p:txBody>
          <a:bodyPr/>
          <a:lstStyle/>
          <a:p>
            <a:fld id="{46472425-0277-41E5-AE3E-CAD9AF78CF72}" type="slidenum">
              <a:rPr lang="en-US" smtClean="0"/>
              <a:t>52</a:t>
            </a:fld>
            <a:endParaRPr lang="en-US"/>
          </a:p>
        </p:txBody>
      </p:sp>
    </p:spTree>
    <p:extLst>
      <p:ext uri="{BB962C8B-B14F-4D97-AF65-F5344CB8AC3E}">
        <p14:creationId xmlns:p14="http://schemas.microsoft.com/office/powerpoint/2010/main" val="2466256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64675-3123-4EEF-0BC9-97B2E4D7D894}"/>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54FD3FC0-7487-09CE-B3BC-C7F6E4815C22}"/>
              </a:ext>
            </a:extLst>
          </p:cNvPr>
          <p:cNvPicPr>
            <a:picLocks noGrp="1" noChangeAspect="1"/>
          </p:cNvPicPr>
          <p:nvPr>
            <p:ph idx="1"/>
          </p:nvPr>
        </p:nvPicPr>
        <p:blipFill>
          <a:blip r:embed="rId2"/>
          <a:stretch>
            <a:fillRect/>
          </a:stretch>
        </p:blipFill>
        <p:spPr>
          <a:xfrm>
            <a:off x="571516" y="620688"/>
            <a:ext cx="8115284" cy="4525963"/>
          </a:xfrm>
        </p:spPr>
      </p:pic>
      <p:sp>
        <p:nvSpPr>
          <p:cNvPr id="4" name="Slide Number Placeholder 3">
            <a:extLst>
              <a:ext uri="{FF2B5EF4-FFF2-40B4-BE49-F238E27FC236}">
                <a16:creationId xmlns:a16="http://schemas.microsoft.com/office/drawing/2014/main" id="{07B261EB-F3C2-BAAC-4D56-264BFE2AB043}"/>
              </a:ext>
            </a:extLst>
          </p:cNvPr>
          <p:cNvSpPr>
            <a:spLocks noGrp="1"/>
          </p:cNvSpPr>
          <p:nvPr>
            <p:ph type="sldNum" sz="quarter" idx="12"/>
          </p:nvPr>
        </p:nvSpPr>
        <p:spPr/>
        <p:txBody>
          <a:bodyPr/>
          <a:lstStyle/>
          <a:p>
            <a:fld id="{46472425-0277-41E5-AE3E-CAD9AF78CF72}" type="slidenum">
              <a:rPr lang="en-US" smtClean="0"/>
              <a:t>53</a:t>
            </a:fld>
            <a:endParaRPr lang="en-US"/>
          </a:p>
        </p:txBody>
      </p:sp>
    </p:spTree>
    <p:extLst>
      <p:ext uri="{BB962C8B-B14F-4D97-AF65-F5344CB8AC3E}">
        <p14:creationId xmlns:p14="http://schemas.microsoft.com/office/powerpoint/2010/main" val="3849665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92D36-CF15-CE7B-DF31-E7672749F194}"/>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8CC745BA-4EFE-760F-36BC-D614EB4B1E13}"/>
              </a:ext>
            </a:extLst>
          </p:cNvPr>
          <p:cNvPicPr>
            <a:picLocks noGrp="1" noChangeAspect="1"/>
          </p:cNvPicPr>
          <p:nvPr>
            <p:ph idx="1"/>
          </p:nvPr>
        </p:nvPicPr>
        <p:blipFill>
          <a:blip r:embed="rId2"/>
          <a:stretch>
            <a:fillRect/>
          </a:stretch>
        </p:blipFill>
        <p:spPr>
          <a:xfrm>
            <a:off x="584389" y="548680"/>
            <a:ext cx="8068911" cy="4525963"/>
          </a:xfrm>
        </p:spPr>
      </p:pic>
      <p:sp>
        <p:nvSpPr>
          <p:cNvPr id="4" name="Slide Number Placeholder 3">
            <a:extLst>
              <a:ext uri="{FF2B5EF4-FFF2-40B4-BE49-F238E27FC236}">
                <a16:creationId xmlns:a16="http://schemas.microsoft.com/office/drawing/2014/main" id="{1605E421-72C7-5492-B65D-AAD44883E1E9}"/>
              </a:ext>
            </a:extLst>
          </p:cNvPr>
          <p:cNvSpPr>
            <a:spLocks noGrp="1"/>
          </p:cNvSpPr>
          <p:nvPr>
            <p:ph type="sldNum" sz="quarter" idx="12"/>
          </p:nvPr>
        </p:nvSpPr>
        <p:spPr/>
        <p:txBody>
          <a:bodyPr/>
          <a:lstStyle/>
          <a:p>
            <a:fld id="{46472425-0277-41E5-AE3E-CAD9AF78CF72}" type="slidenum">
              <a:rPr lang="en-US" smtClean="0"/>
              <a:t>54</a:t>
            </a:fld>
            <a:endParaRPr lang="en-US"/>
          </a:p>
        </p:txBody>
      </p:sp>
    </p:spTree>
    <p:extLst>
      <p:ext uri="{BB962C8B-B14F-4D97-AF65-F5344CB8AC3E}">
        <p14:creationId xmlns:p14="http://schemas.microsoft.com/office/powerpoint/2010/main" val="6767752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72884-15AC-BEED-254C-AAB01E1015FB}"/>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E516DE74-FDCE-0A35-D03F-45029E606855}"/>
              </a:ext>
            </a:extLst>
          </p:cNvPr>
          <p:cNvPicPr>
            <a:picLocks noGrp="1" noChangeAspect="1"/>
          </p:cNvPicPr>
          <p:nvPr>
            <p:ph idx="1"/>
          </p:nvPr>
        </p:nvPicPr>
        <p:blipFill>
          <a:blip r:embed="rId2"/>
          <a:stretch>
            <a:fillRect/>
          </a:stretch>
        </p:blipFill>
        <p:spPr>
          <a:xfrm>
            <a:off x="510416" y="548680"/>
            <a:ext cx="8123168" cy="4525963"/>
          </a:xfrm>
        </p:spPr>
      </p:pic>
      <p:sp>
        <p:nvSpPr>
          <p:cNvPr id="4" name="Slide Number Placeholder 3">
            <a:extLst>
              <a:ext uri="{FF2B5EF4-FFF2-40B4-BE49-F238E27FC236}">
                <a16:creationId xmlns:a16="http://schemas.microsoft.com/office/drawing/2014/main" id="{C0AE426E-756C-8FED-E3CF-5F93AA31076B}"/>
              </a:ext>
            </a:extLst>
          </p:cNvPr>
          <p:cNvSpPr>
            <a:spLocks noGrp="1"/>
          </p:cNvSpPr>
          <p:nvPr>
            <p:ph type="sldNum" sz="quarter" idx="12"/>
          </p:nvPr>
        </p:nvSpPr>
        <p:spPr/>
        <p:txBody>
          <a:bodyPr/>
          <a:lstStyle/>
          <a:p>
            <a:fld id="{46472425-0277-41E5-AE3E-CAD9AF78CF72}" type="slidenum">
              <a:rPr lang="en-US" smtClean="0"/>
              <a:t>55</a:t>
            </a:fld>
            <a:endParaRPr lang="en-US"/>
          </a:p>
        </p:txBody>
      </p:sp>
    </p:spTree>
    <p:extLst>
      <p:ext uri="{BB962C8B-B14F-4D97-AF65-F5344CB8AC3E}">
        <p14:creationId xmlns:p14="http://schemas.microsoft.com/office/powerpoint/2010/main" val="3533897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خصوصیات بیان مساله(1)</a:t>
            </a:r>
          </a:p>
        </p:txBody>
      </p:sp>
      <p:sp>
        <p:nvSpPr>
          <p:cNvPr id="3" name="Subtitle 2"/>
          <p:cNvSpPr>
            <a:spLocks noGrp="1"/>
          </p:cNvSpPr>
          <p:nvPr>
            <p:ph type="subTitle" idx="1"/>
          </p:nvPr>
        </p:nvSpPr>
        <p:spPr>
          <a:xfrm>
            <a:off x="381000" y="1447800"/>
            <a:ext cx="8382000" cy="5181600"/>
          </a:xfrm>
        </p:spPr>
        <p:txBody>
          <a:bodyPr>
            <a:normAutofit/>
          </a:bodyPr>
          <a:lstStyle/>
          <a:p>
            <a:pPr marL="438150" lvl="0" indent="-319088" algn="justLow"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کوتاه و مختصر و مفید بودن، گاه بیان می شود که 1500 - 1000 کلمه باشد؛ اگرچه گاهی نوشتن بیان مساله در این اندازه برای بسیاری از موضوعات تقریباً غیر ممکن است.</a:t>
            </a:r>
          </a:p>
          <a:p>
            <a:pPr marL="119062" lvl="0" algn="r" rtl="1" fontAlgn="base">
              <a:spcBef>
                <a:spcPct val="0"/>
              </a:spcBef>
              <a:spcAft>
                <a:spcPct val="0"/>
              </a:spcAft>
              <a:buClr>
                <a:srgbClr val="F0AD00"/>
              </a:buClr>
              <a:buSzPct val="80000"/>
            </a:pPr>
            <a:endParaRPr lang="fa-IR" dirty="0">
              <a:solidFill>
                <a:prstClr val="black"/>
              </a:solidFill>
              <a:latin typeface="Corbel"/>
              <a:cs typeface="B Zar" pitchFamily="2" charset="-78"/>
            </a:endParaRPr>
          </a:p>
          <a:p>
            <a:pPr marL="438150" lvl="0" indent="-319088" algn="justLow" rtl="1" fontAlgn="base">
              <a:spcBef>
                <a:spcPct val="0"/>
              </a:spcBef>
              <a:spcAft>
                <a:spcPct val="0"/>
              </a:spcAft>
              <a:buClr>
                <a:srgbClr val="FF0000"/>
              </a:buClr>
              <a:buSzPct val="80000"/>
              <a:buFont typeface="Wingdings 2" pitchFamily="18" charset="2"/>
              <a:buChar char=""/>
            </a:pPr>
            <a:r>
              <a:rPr lang="fa-IR" dirty="0">
                <a:solidFill>
                  <a:schemeClr val="tx1">
                    <a:lumMod val="95000"/>
                    <a:lumOff val="5000"/>
                  </a:schemeClr>
                </a:solidFill>
                <a:latin typeface="Corbel"/>
                <a:cs typeface="B Zar" panose="00000400000000000000" pitchFamily="2" charset="-78"/>
              </a:rPr>
              <a:t>همبستگی و انسجام مطالب در بیان مساله بسیار مهم است. پراکنده گویی و عدم وجود ارتباط منطقی بین قسمتهای مختلف بیان مساله امری بسیار رایج است. زمانی می توان بیان نمود که انسجام کافی وجود دارد که حذف و یا جابجایی حتی یک پاراگراف باعث دشوار شدن درک مطالب شود.</a:t>
            </a: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727709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خصوصیات بیان مساله(2)</a:t>
            </a:r>
          </a:p>
        </p:txBody>
      </p:sp>
      <p:sp>
        <p:nvSpPr>
          <p:cNvPr id="3" name="Subtitle 2"/>
          <p:cNvSpPr>
            <a:spLocks noGrp="1"/>
          </p:cNvSpPr>
          <p:nvPr>
            <p:ph type="subTitle" idx="1"/>
          </p:nvPr>
        </p:nvSpPr>
        <p:spPr>
          <a:xfrm>
            <a:off x="381000" y="1447800"/>
            <a:ext cx="8382000" cy="5181600"/>
          </a:xfrm>
        </p:spPr>
        <p:txBody>
          <a:bodyPr>
            <a:normAutofit/>
          </a:bodyPr>
          <a:lstStyle/>
          <a:p>
            <a:pPr marL="438150" lvl="0" indent="-319088" algn="justLow"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بیان مساله خوب از یک کل شروع شده و به تدریج به جزئیات می پردازد. شروع از یک کل باعث جذابیت بیشتر متن شده و باعث جلب بهتر توجه می باشد.</a:t>
            </a:r>
          </a:p>
          <a:p>
            <a:pPr marL="119062" lvl="0" algn="justLow" rtl="1" fontAlgn="base">
              <a:spcBef>
                <a:spcPct val="0"/>
              </a:spcBef>
              <a:spcAft>
                <a:spcPct val="0"/>
              </a:spcAft>
              <a:buClr>
                <a:srgbClr val="F0AD00"/>
              </a:buClr>
              <a:buSzPct val="80000"/>
            </a:pPr>
            <a:endParaRPr lang="fa-IR" dirty="0">
              <a:solidFill>
                <a:prstClr val="black"/>
              </a:solidFill>
              <a:latin typeface="Corbel"/>
              <a:cs typeface="B Zar" pitchFamily="2" charset="-78"/>
            </a:endParaRPr>
          </a:p>
          <a:p>
            <a:pPr marL="438150" lvl="0" indent="-319088" algn="justLow"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استفاده از منابع و مستندات باید در راستای تبیین بهتر و دقیقتر موضوع و برای نشان دادن اهمیت کار باشد و نشان دهد که موضوع مورد پژوهش چه خلا علمی را پر خواهد نمود. استفاده زیاد از منابع توصیه نمی شود. همچنین انشای روان بیان مساله نباید تحت تاثیر منابع قرار گرفته و به نظر برسد که متن دارای گسستهای معنایی و انشایی است.</a:t>
            </a:r>
            <a:endParaRPr lang="en-US" dirty="0">
              <a:solidFill>
                <a:prstClr val="black"/>
              </a:solidFill>
              <a:latin typeface="Corbel"/>
              <a:cs typeface="B Zar" pitchFamily="2" charset="-78"/>
            </a:endParaRP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3609688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خصوصیات بیان مساله(3)</a:t>
            </a:r>
          </a:p>
        </p:txBody>
      </p:sp>
      <p:sp>
        <p:nvSpPr>
          <p:cNvPr id="3" name="Subtitle 2"/>
          <p:cNvSpPr>
            <a:spLocks noGrp="1"/>
          </p:cNvSpPr>
          <p:nvPr>
            <p:ph type="subTitle" idx="1"/>
          </p:nvPr>
        </p:nvSpPr>
        <p:spPr>
          <a:xfrm>
            <a:off x="381000" y="1447800"/>
            <a:ext cx="8382000" cy="5181600"/>
          </a:xfrm>
        </p:spPr>
        <p:txBody>
          <a:bodyPr>
            <a:normAutofit/>
          </a:bodyPr>
          <a:lstStyle/>
          <a:p>
            <a:pPr marL="438150" lvl="0" indent="-319088" algn="justLow"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حتماً باید کلمات و مصادیق جدیدی که در منشور تحقیق زیاد مورد استفاده قرار می گیرد و یا کلماتی که اختصاصاً شما برای تحقیق خود ساخته اید را در بیان مساله وارد نمایید.</a:t>
            </a:r>
          </a:p>
          <a:p>
            <a:pPr marL="119062" lvl="0" algn="r" rtl="1" fontAlgn="base">
              <a:spcBef>
                <a:spcPct val="0"/>
              </a:spcBef>
              <a:spcAft>
                <a:spcPct val="0"/>
              </a:spcAft>
              <a:buClr>
                <a:srgbClr val="F0AD00"/>
              </a:buClr>
              <a:buSzPct val="80000"/>
            </a:pPr>
            <a:endParaRPr lang="fa-IR" dirty="0">
              <a:solidFill>
                <a:prstClr val="black"/>
              </a:solidFill>
              <a:latin typeface="Corbel"/>
              <a:cs typeface="B Zar" pitchFamily="2" charset="-78"/>
            </a:endParaRPr>
          </a:p>
          <a:p>
            <a:pPr marL="438150" lvl="0" indent="-319088" algn="justLow"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پاراگراف آخر بیان مساله باید روشن و دقیق هدف عالی و نهایی تحقیق را بیان نماید. البته ممکن است این پاراگراف شباهت زیادی با هدف کلی تحقیق بیابد که ایرادی ندارد ولی شما در این پاراگراف فضای بیشتری دارید تا هدف را در قالب عبارات و جملات مبسوط تری بیان نمایید.</a:t>
            </a: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269592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شما می توانید در بیان مساله</a:t>
            </a:r>
          </a:p>
        </p:txBody>
      </p:sp>
      <p:sp>
        <p:nvSpPr>
          <p:cNvPr id="3" name="Subtitle 2"/>
          <p:cNvSpPr>
            <a:spLocks noGrp="1"/>
          </p:cNvSpPr>
          <p:nvPr>
            <p:ph type="subTitle" idx="1"/>
          </p:nvPr>
        </p:nvSpPr>
        <p:spPr>
          <a:xfrm>
            <a:off x="381000" y="1447800"/>
            <a:ext cx="8382000" cy="5181600"/>
          </a:xfrm>
        </p:spPr>
        <p:txBody>
          <a:bodyPr>
            <a:normAutofit/>
          </a:bodyPr>
          <a:lstStyle/>
          <a:p>
            <a:pPr marL="438150" lvl="0" indent="-319088" algn="justLow"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از اشکال استفاده نمایید تا موضوع را بهتر شرح دهید.</a:t>
            </a:r>
          </a:p>
          <a:p>
            <a:pPr marL="119062" lvl="0" algn="justLow" rtl="1" fontAlgn="base">
              <a:spcBef>
                <a:spcPct val="0"/>
              </a:spcBef>
              <a:spcAft>
                <a:spcPct val="0"/>
              </a:spcAft>
              <a:buClr>
                <a:srgbClr val="FF0000"/>
              </a:buClr>
              <a:buSzPct val="80000"/>
            </a:pPr>
            <a:endParaRPr lang="fa-IR" dirty="0">
              <a:solidFill>
                <a:prstClr val="black"/>
              </a:solidFill>
              <a:latin typeface="Corbel"/>
              <a:cs typeface="B Zar" pitchFamily="2" charset="-78"/>
            </a:endParaRPr>
          </a:p>
          <a:p>
            <a:pPr marL="438150" lvl="0" indent="-319088" algn="justLow"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آوردن نمودارهای مختلف به خصوص در جهت باز نمودن ابعاد تحقیق و تبیین دقیق موضوع مانند </a:t>
            </a:r>
            <a:r>
              <a:rPr lang="en-US" sz="2000" dirty="0">
                <a:solidFill>
                  <a:prstClr val="black"/>
                </a:solidFill>
                <a:latin typeface="Angsana New" panose="02020603050405020304" pitchFamily="18" charset="-34"/>
                <a:cs typeface="Angsana New" panose="02020603050405020304" pitchFamily="18" charset="-34"/>
              </a:rPr>
              <a:t>conceptual framework</a:t>
            </a:r>
            <a:r>
              <a:rPr lang="fa-IR" sz="2000" dirty="0">
                <a:solidFill>
                  <a:prstClr val="black"/>
                </a:solidFill>
                <a:latin typeface="Angsana New" panose="02020603050405020304" pitchFamily="18" charset="-34"/>
                <a:cs typeface="B Zar" pitchFamily="2" charset="-78"/>
              </a:rPr>
              <a:t> </a:t>
            </a:r>
            <a:r>
              <a:rPr lang="fa-IR" dirty="0">
                <a:solidFill>
                  <a:prstClr val="black"/>
                </a:solidFill>
                <a:latin typeface="Corbel"/>
                <a:cs typeface="B Zar" pitchFamily="2" charset="-78"/>
              </a:rPr>
              <a:t>توصیه می شود.</a:t>
            </a:r>
          </a:p>
          <a:p>
            <a:pPr marL="438150" lvl="0" indent="-319088" algn="justLow"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حتی می توانید از جداول استفاده نمایید.</a:t>
            </a:r>
          </a:p>
          <a:p>
            <a:pPr marL="119062" lvl="0" algn="justLow" rtl="1" fontAlgn="base">
              <a:spcBef>
                <a:spcPct val="0"/>
              </a:spcBef>
              <a:spcAft>
                <a:spcPct val="0"/>
              </a:spcAft>
              <a:buClr>
                <a:srgbClr val="FF0000"/>
              </a:buClr>
              <a:buSzPct val="80000"/>
            </a:pPr>
            <a:endParaRPr lang="fa-IR" dirty="0">
              <a:solidFill>
                <a:prstClr val="black"/>
              </a:solidFill>
              <a:latin typeface="Corbel"/>
              <a:cs typeface="B Zar" pitchFamily="2" charset="-78"/>
            </a:endParaRPr>
          </a:p>
          <a:p>
            <a:pPr marL="438150" lvl="0" indent="-319088" algn="justLow"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منابع زیاد و متعدد به صورت عمومی توصیه نمی شود. به صورت عرف 20 تا 30 منبع کافی است.</a:t>
            </a:r>
          </a:p>
          <a:p>
            <a:pPr algn="justLow" rtl="1">
              <a:buClr>
                <a:srgbClr val="FF0000"/>
              </a:buClr>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4003285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1"/>
            <a:ext cx="8610600" cy="838199"/>
          </a:xfrm>
          <a:solidFill>
            <a:srgbClr val="FFFF00"/>
          </a:solidFill>
          <a:ln>
            <a:solidFill>
              <a:srgbClr val="00B0F0"/>
            </a:solidFill>
          </a:ln>
        </p:spPr>
        <p:txBody>
          <a:bodyPr/>
          <a:lstStyle/>
          <a:p>
            <a:r>
              <a:rPr lang="fa-IR" sz="3200" dirty="0">
                <a:solidFill>
                  <a:prstClr val="black"/>
                </a:solidFill>
                <a:latin typeface="IranNastaliq" pitchFamily="18" charset="0"/>
                <a:cs typeface="B Zar" panose="00000400000000000000" pitchFamily="2" charset="-78"/>
              </a:rPr>
              <a:t>پروپوزال چیست؟</a:t>
            </a:r>
            <a:endParaRPr lang="en-US" sz="3200" dirty="0">
              <a:latin typeface="IranNastaliq" pitchFamily="18" charset="0"/>
              <a:cs typeface="B Zar" panose="00000400000000000000" pitchFamily="2" charset="-78"/>
            </a:endParaRPr>
          </a:p>
        </p:txBody>
      </p:sp>
      <p:sp>
        <p:nvSpPr>
          <p:cNvPr id="3" name="Subtitle 2"/>
          <p:cNvSpPr>
            <a:spLocks noGrp="1"/>
          </p:cNvSpPr>
          <p:nvPr>
            <p:ph type="subTitle" idx="1"/>
          </p:nvPr>
        </p:nvSpPr>
        <p:spPr>
          <a:xfrm>
            <a:off x="457200" y="1143000"/>
            <a:ext cx="8458200" cy="5486400"/>
          </a:xfrm>
        </p:spPr>
        <p:txBody>
          <a:bodyPr>
            <a:normAutofit/>
          </a:bodyPr>
          <a:lstStyle/>
          <a:p>
            <a:pPr lvl="0" rtl="1" fontAlgn="base">
              <a:spcAft>
                <a:spcPct val="0"/>
              </a:spcAft>
              <a:buClr>
                <a:srgbClr val="86D1EC"/>
              </a:buClr>
              <a:buSzPct val="90000"/>
            </a:pPr>
            <a:endParaRPr lang="fa-IR" sz="800" b="1" kern="0" dirty="0">
              <a:solidFill>
                <a:srgbClr val="0070C0"/>
              </a:solidFill>
              <a:latin typeface="Arial"/>
              <a:cs typeface="B Nazanin" pitchFamily="2" charset="-78"/>
            </a:endParaRPr>
          </a:p>
          <a:p>
            <a:pPr marL="342900" lvl="0" indent="-342900" algn="justLow" rtl="1" fontAlgn="base">
              <a:spcAft>
                <a:spcPct val="0"/>
              </a:spcAft>
              <a:buClr>
                <a:srgbClr val="86D1EC"/>
              </a:buClr>
              <a:buSzPct val="90000"/>
            </a:pPr>
            <a:r>
              <a:rPr lang="fa-IR" sz="2800" b="1" kern="0" dirty="0">
                <a:solidFill>
                  <a:schemeClr val="tx1">
                    <a:lumMod val="95000"/>
                    <a:lumOff val="5000"/>
                  </a:schemeClr>
                </a:solidFill>
                <a:latin typeface="Arial"/>
                <a:cs typeface="B Nazanin" pitchFamily="2" charset="-78"/>
              </a:rPr>
              <a:t>  </a:t>
            </a:r>
            <a:endParaRPr lang="en-US" b="1" kern="0" dirty="0">
              <a:solidFill>
                <a:srgbClr val="0070C0"/>
              </a:solidFill>
              <a:latin typeface="Arial"/>
              <a:cs typeface="B Nazanin" pitchFamily="2" charset="-78"/>
            </a:endParaRPr>
          </a:p>
          <a:p>
            <a:pPr algn="r" rtl="1"/>
            <a:r>
              <a:rPr lang="fa-IR" dirty="0">
                <a:solidFill>
                  <a:schemeClr val="tx1">
                    <a:lumMod val="95000"/>
                    <a:lumOff val="5000"/>
                  </a:schemeClr>
                </a:solidFill>
                <a:cs typeface="B Nazanin" panose="00000400000000000000" pitchFamily="2" charset="-78"/>
              </a:rPr>
              <a:t>• در لغت به معنی </a:t>
            </a:r>
            <a:r>
              <a:rPr lang="fa-IR" dirty="0">
                <a:solidFill>
                  <a:srgbClr val="FF0000"/>
                </a:solidFill>
                <a:cs typeface="B Nazanin" panose="00000400000000000000" pitchFamily="2" charset="-78"/>
              </a:rPr>
              <a:t>پیشنهاد</a:t>
            </a:r>
          </a:p>
          <a:p>
            <a:pPr algn="r" rtl="1"/>
            <a:r>
              <a:rPr lang="fa-IR" dirty="0">
                <a:solidFill>
                  <a:schemeClr val="tx1">
                    <a:lumMod val="95000"/>
                    <a:lumOff val="5000"/>
                  </a:schemeClr>
                </a:solidFill>
                <a:cs typeface="B Nazanin" panose="00000400000000000000" pitchFamily="2" charset="-78"/>
              </a:rPr>
              <a:t>• نقشه راه برای رسیدن به </a:t>
            </a:r>
            <a:r>
              <a:rPr lang="fa-IR" dirty="0">
                <a:solidFill>
                  <a:srgbClr val="FF0000"/>
                </a:solidFill>
                <a:cs typeface="B Nazanin" panose="00000400000000000000" pitchFamily="2" charset="-78"/>
              </a:rPr>
              <a:t>اهداف</a:t>
            </a:r>
          </a:p>
          <a:p>
            <a:pPr algn="r" rtl="1"/>
            <a:r>
              <a:rPr lang="fa-IR" dirty="0">
                <a:solidFill>
                  <a:schemeClr val="tx1">
                    <a:lumMod val="95000"/>
                    <a:lumOff val="5000"/>
                  </a:schemeClr>
                </a:solidFill>
                <a:cs typeface="B Nazanin" panose="00000400000000000000" pitchFamily="2" charset="-78"/>
              </a:rPr>
              <a:t>• لیستی از </a:t>
            </a:r>
            <a:r>
              <a:rPr lang="fa-IR" dirty="0">
                <a:solidFill>
                  <a:srgbClr val="FF0000"/>
                </a:solidFill>
                <a:cs typeface="B Nazanin" panose="00000400000000000000" pitchFamily="2" charset="-78"/>
              </a:rPr>
              <a:t>تمام</a:t>
            </a:r>
            <a:r>
              <a:rPr lang="fa-IR" dirty="0">
                <a:solidFill>
                  <a:schemeClr val="tx1">
                    <a:lumMod val="95000"/>
                    <a:lumOff val="5000"/>
                  </a:schemeClr>
                </a:solidFill>
                <a:cs typeface="B Nazanin" panose="00000400000000000000" pitchFamily="2" charset="-78"/>
              </a:rPr>
              <a:t> مراحل تحقیق</a:t>
            </a:r>
          </a:p>
          <a:p>
            <a:pPr algn="r" rtl="1"/>
            <a:r>
              <a:rPr lang="fa-IR" dirty="0">
                <a:solidFill>
                  <a:schemeClr val="tx1">
                    <a:lumMod val="95000"/>
                    <a:lumOff val="5000"/>
                  </a:schemeClr>
                </a:solidFill>
                <a:cs typeface="B Nazanin" panose="00000400000000000000" pitchFamily="2" charset="-78"/>
              </a:rPr>
              <a:t>• کمک به رفع </a:t>
            </a:r>
            <a:r>
              <a:rPr lang="fa-IR" dirty="0">
                <a:solidFill>
                  <a:srgbClr val="FF0000"/>
                </a:solidFill>
                <a:cs typeface="B Nazanin" panose="00000400000000000000" pitchFamily="2" charset="-78"/>
              </a:rPr>
              <a:t>نواقص</a:t>
            </a:r>
          </a:p>
          <a:p>
            <a:pPr algn="r" rtl="1"/>
            <a:r>
              <a:rPr lang="fa-IR" dirty="0">
                <a:solidFill>
                  <a:schemeClr val="tx1">
                    <a:lumMod val="95000"/>
                    <a:lumOff val="5000"/>
                  </a:schemeClr>
                </a:solidFill>
                <a:cs typeface="B Nazanin" panose="00000400000000000000" pitchFamily="2" charset="-78"/>
              </a:rPr>
              <a:t>• امکان برآورد </a:t>
            </a:r>
            <a:r>
              <a:rPr lang="fa-IR" dirty="0">
                <a:solidFill>
                  <a:srgbClr val="FF0000"/>
                </a:solidFill>
                <a:cs typeface="B Nazanin" panose="00000400000000000000" pitchFamily="2" charset="-78"/>
              </a:rPr>
              <a:t>هزینه</a:t>
            </a:r>
          </a:p>
          <a:p>
            <a:pPr algn="r" rtl="1"/>
            <a:r>
              <a:rPr lang="fa-IR" dirty="0">
                <a:solidFill>
                  <a:schemeClr val="tx1">
                    <a:lumMod val="95000"/>
                    <a:lumOff val="5000"/>
                  </a:schemeClr>
                </a:solidFill>
                <a:cs typeface="B Nazanin" panose="00000400000000000000" pitchFamily="2" charset="-78"/>
              </a:rPr>
              <a:t>• جلوگیری از </a:t>
            </a:r>
            <a:r>
              <a:rPr lang="fa-IR" dirty="0">
                <a:solidFill>
                  <a:srgbClr val="FF0000"/>
                </a:solidFill>
                <a:cs typeface="B Nazanin" panose="00000400000000000000" pitchFamily="2" charset="-78"/>
              </a:rPr>
              <a:t>سرگردانی و بلاتکلیفی</a:t>
            </a:r>
          </a:p>
          <a:p>
            <a:pPr algn="r" rtl="1"/>
            <a:endParaRPr lang="en-US" dirty="0">
              <a:solidFill>
                <a:srgbClr val="FF0000"/>
              </a:solidFill>
              <a:cs typeface="B Nazanin" panose="00000400000000000000" pitchFamily="2" charset="-78"/>
            </a:endParaRPr>
          </a:p>
        </p:txBody>
      </p:sp>
      <p:pic>
        <p:nvPicPr>
          <p:cNvPr id="4" name="Picture 5" descr="013"/>
          <p:cNvPicPr>
            <a:picLocks noChangeAspect="1" noChangeArrowheads="1"/>
          </p:cNvPicPr>
          <p:nvPr/>
        </p:nvPicPr>
        <p:blipFill>
          <a:blip r:embed="rId2"/>
          <a:srcRect/>
          <a:stretch>
            <a:fillRect/>
          </a:stretch>
        </p:blipFill>
        <p:spPr bwMode="auto">
          <a:xfrm>
            <a:off x="295701" y="228601"/>
            <a:ext cx="1098550" cy="1447799"/>
          </a:xfrm>
          <a:prstGeom prst="rect">
            <a:avLst/>
          </a:prstGeom>
          <a:noFill/>
          <a:ln w="9525">
            <a:noFill/>
            <a:miter lim="800000"/>
            <a:headEnd/>
            <a:tailEnd/>
          </a:ln>
        </p:spPr>
      </p:pic>
      <p:pic>
        <p:nvPicPr>
          <p:cNvPr id="5" name="Picture 6" descr="076"/>
          <p:cNvPicPr>
            <a:picLocks noChangeAspect="1" noChangeArrowheads="1"/>
          </p:cNvPicPr>
          <p:nvPr/>
        </p:nvPicPr>
        <p:blipFill>
          <a:blip r:embed="rId3"/>
          <a:srcRect/>
          <a:stretch>
            <a:fillRect/>
          </a:stretch>
        </p:blipFill>
        <p:spPr bwMode="auto">
          <a:xfrm>
            <a:off x="7424382" y="228601"/>
            <a:ext cx="1491018" cy="1261267"/>
          </a:xfrm>
          <a:prstGeom prst="rect">
            <a:avLst/>
          </a:prstGeom>
          <a:noFill/>
          <a:ln w="9525">
            <a:noFill/>
            <a:miter lim="800000"/>
            <a:headEnd/>
            <a:tailEnd/>
          </a:ln>
        </p:spPr>
      </p:pic>
      <p:pic>
        <p:nvPicPr>
          <p:cNvPr id="6" name="Picture 7" descr="226"/>
          <p:cNvPicPr>
            <a:picLocks noChangeAspect="1" noChangeArrowheads="1"/>
          </p:cNvPicPr>
          <p:nvPr/>
        </p:nvPicPr>
        <p:blipFill>
          <a:blip r:embed="rId4"/>
          <a:srcRect/>
          <a:stretch>
            <a:fillRect/>
          </a:stretch>
        </p:blipFill>
        <p:spPr bwMode="auto">
          <a:xfrm>
            <a:off x="487907" y="5410200"/>
            <a:ext cx="1066800" cy="1219200"/>
          </a:xfrm>
          <a:prstGeom prst="rect">
            <a:avLst/>
          </a:prstGeom>
          <a:noFill/>
          <a:ln w="9525">
            <a:noFill/>
            <a:miter lim="800000"/>
            <a:headEnd/>
            <a:tailEnd/>
          </a:ln>
        </p:spPr>
      </p:pic>
      <p:pic>
        <p:nvPicPr>
          <p:cNvPr id="7" name="Picture 4" descr="157"/>
          <p:cNvPicPr>
            <a:picLocks noChangeAspect="1" noChangeArrowheads="1"/>
          </p:cNvPicPr>
          <p:nvPr/>
        </p:nvPicPr>
        <p:blipFill>
          <a:blip r:embed="rId5"/>
          <a:srcRect/>
          <a:stretch>
            <a:fillRect/>
          </a:stretch>
        </p:blipFill>
        <p:spPr bwMode="auto">
          <a:xfrm>
            <a:off x="7162800" y="5638800"/>
            <a:ext cx="1614488" cy="9906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41789887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normAutofit/>
          </a:bodyPr>
          <a:lstStyle/>
          <a:p>
            <a:pPr lvl="0" rtl="1">
              <a:lnSpc>
                <a:spcPct val="150000"/>
              </a:lnSpc>
              <a:spcBef>
                <a:spcPts val="0"/>
              </a:spcBef>
            </a:pPr>
            <a:r>
              <a:rPr lang="fa-IR" sz="3200" b="1" dirty="0">
                <a:solidFill>
                  <a:schemeClr val="tx1">
                    <a:lumMod val="95000"/>
                    <a:lumOff val="5000"/>
                  </a:schemeClr>
                </a:solidFill>
                <a:ea typeface="+mn-ea"/>
                <a:cs typeface="B Zar" pitchFamily="2" charset="-78"/>
              </a:rPr>
              <a:t>نمودار علت و معلول(</a:t>
            </a:r>
            <a:r>
              <a:rPr lang="en-US" sz="3100" b="1" dirty="0">
                <a:solidFill>
                  <a:srgbClr val="FF0000"/>
                </a:solidFill>
                <a:latin typeface="Angsana New" panose="02020603050405020304" pitchFamily="18" charset="-34"/>
                <a:ea typeface="+mn-ea"/>
                <a:cs typeface="Angsana New" panose="02020603050405020304" pitchFamily="18" charset="-34"/>
              </a:rPr>
              <a:t>Ishikawa</a:t>
            </a:r>
            <a:r>
              <a:rPr lang="en-US" sz="3100" dirty="0">
                <a:solidFill>
                  <a:srgbClr val="FF0000"/>
                </a:solidFill>
                <a:latin typeface="Angsana New" panose="02020603050405020304" pitchFamily="18" charset="-34"/>
                <a:ea typeface="+mn-ea"/>
                <a:cs typeface="Angsana New" panose="02020603050405020304" pitchFamily="18" charset="-34"/>
              </a:rPr>
              <a:t> </a:t>
            </a:r>
            <a:r>
              <a:rPr lang="en-US" sz="3100" b="1" dirty="0">
                <a:solidFill>
                  <a:srgbClr val="FF0000"/>
                </a:solidFill>
                <a:latin typeface="Angsana New" panose="02020603050405020304" pitchFamily="18" charset="-34"/>
                <a:ea typeface="+mn-ea"/>
                <a:cs typeface="Angsana New" panose="02020603050405020304" pitchFamily="18" charset="-34"/>
              </a:rPr>
              <a:t>Chart</a:t>
            </a:r>
            <a:r>
              <a:rPr lang="fa-IR" sz="3200" b="1" dirty="0">
                <a:solidFill>
                  <a:srgbClr val="C00000"/>
                </a:solidFill>
                <a:ea typeface="+mn-ea"/>
                <a:cs typeface="B Zar" pitchFamily="2" charset="-78"/>
              </a:rPr>
              <a:t>)</a:t>
            </a:r>
          </a:p>
        </p:txBody>
      </p:sp>
      <p:sp>
        <p:nvSpPr>
          <p:cNvPr id="3" name="Subtitle 2"/>
          <p:cNvSpPr>
            <a:spLocks noGrp="1"/>
          </p:cNvSpPr>
          <p:nvPr>
            <p:ph type="subTitle" idx="1"/>
          </p:nvPr>
        </p:nvSpPr>
        <p:spPr>
          <a:xfrm>
            <a:off x="457200" y="1447800"/>
            <a:ext cx="8305800" cy="5181600"/>
          </a:xfrm>
        </p:spPr>
        <p:txBody>
          <a:bodyPr>
            <a:normAutofit/>
          </a:bodyPr>
          <a:lstStyle/>
          <a:p>
            <a:pPr algn="r" rtl="1"/>
            <a:endParaRPr lang="en-US" dirty="0"/>
          </a:p>
        </p:txBody>
      </p:sp>
      <p:pic>
        <p:nvPicPr>
          <p:cNvPr id="4" name="Picture 1"/>
          <p:cNvPicPr>
            <a:picLocks noChangeAspect="1" noChangeArrowheads="1"/>
          </p:cNvPicPr>
          <p:nvPr/>
        </p:nvPicPr>
        <p:blipFill>
          <a:blip r:embed="rId2" cstate="print"/>
          <a:srcRect/>
          <a:stretch>
            <a:fillRect/>
          </a:stretch>
        </p:blipFill>
        <p:spPr bwMode="auto">
          <a:xfrm rot="5400000">
            <a:off x="2019300" y="-114300"/>
            <a:ext cx="5181600" cy="8305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5105784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در بیان مساله نباید</a:t>
            </a:r>
          </a:p>
        </p:txBody>
      </p:sp>
      <p:sp>
        <p:nvSpPr>
          <p:cNvPr id="3" name="Subtitle 2"/>
          <p:cNvSpPr>
            <a:spLocks noGrp="1"/>
          </p:cNvSpPr>
          <p:nvPr>
            <p:ph type="subTitle" idx="1"/>
          </p:nvPr>
        </p:nvSpPr>
        <p:spPr>
          <a:xfrm>
            <a:off x="381000" y="1676400"/>
            <a:ext cx="8382000" cy="5181600"/>
          </a:xfrm>
        </p:spPr>
        <p:txBody>
          <a:bodyPr>
            <a:normAutofit/>
          </a:bodyPr>
          <a:lstStyle/>
          <a:p>
            <a:pPr marL="438150" lvl="0" indent="-319088" algn="r"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فرافکنی زیاد داشته باشید و ادعاهای بزرگ بنمایید.</a:t>
            </a:r>
          </a:p>
          <a:p>
            <a:pPr marL="119062" lvl="0" algn="r" rtl="1" fontAlgn="base">
              <a:spcBef>
                <a:spcPct val="0"/>
              </a:spcBef>
              <a:spcAft>
                <a:spcPct val="0"/>
              </a:spcAft>
              <a:buClr>
                <a:srgbClr val="F0AD00"/>
              </a:buClr>
              <a:buSzPct val="80000"/>
            </a:pPr>
            <a:endParaRPr lang="fa-IR" dirty="0">
              <a:solidFill>
                <a:prstClr val="black"/>
              </a:solidFill>
              <a:latin typeface="Corbel"/>
              <a:cs typeface="B Zar" pitchFamily="2" charset="-78"/>
            </a:endParaRPr>
          </a:p>
          <a:p>
            <a:pPr marL="438150" lvl="0" indent="-319088" algn="r"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به شکل تمسخرآمیزی نتایج تحقیقات دیگران را زیر سوال ببرید.</a:t>
            </a:r>
          </a:p>
          <a:p>
            <a:pPr marL="119062" lvl="0" algn="r" rtl="1" fontAlgn="base">
              <a:spcBef>
                <a:spcPct val="0"/>
              </a:spcBef>
              <a:spcAft>
                <a:spcPct val="0"/>
              </a:spcAft>
              <a:buClr>
                <a:srgbClr val="F0AD00"/>
              </a:buClr>
              <a:buSzPct val="80000"/>
            </a:pPr>
            <a:endParaRPr lang="fa-IR" dirty="0">
              <a:solidFill>
                <a:prstClr val="black"/>
              </a:solidFill>
              <a:latin typeface="Corbel"/>
              <a:cs typeface="B Zar" pitchFamily="2" charset="-78"/>
            </a:endParaRPr>
          </a:p>
          <a:p>
            <a:pPr marL="438150" lvl="0" indent="-319088" algn="r"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سالادی از جملات و عبارات علمی را ردیف نمایید.</a:t>
            </a:r>
          </a:p>
          <a:p>
            <a:pPr marL="438150" lvl="0" indent="-319088" algn="r" rtl="1" fontAlgn="base">
              <a:spcBef>
                <a:spcPct val="0"/>
              </a:spcBef>
              <a:spcAft>
                <a:spcPct val="0"/>
              </a:spcAft>
              <a:buClr>
                <a:srgbClr val="F0AD00"/>
              </a:buClr>
              <a:buSzPct val="80000"/>
              <a:buFont typeface="Wingdings 2" pitchFamily="18" charset="2"/>
              <a:buChar char=""/>
            </a:pPr>
            <a:endParaRPr lang="fa-IR" dirty="0">
              <a:solidFill>
                <a:prstClr val="black"/>
              </a:solidFill>
              <a:latin typeface="Corbel"/>
              <a:cs typeface="B Zar" pitchFamily="2" charset="-78"/>
            </a:endParaRPr>
          </a:p>
          <a:p>
            <a:pPr marL="438150" lvl="0" indent="-319088" algn="r"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از نتایج و نوشته های دیگران کپی برداری نمایید.</a:t>
            </a: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234432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از کجا شروع کنیم</a:t>
            </a:r>
          </a:p>
        </p:txBody>
      </p:sp>
      <p:sp>
        <p:nvSpPr>
          <p:cNvPr id="3" name="Subtitle 2"/>
          <p:cNvSpPr>
            <a:spLocks noGrp="1"/>
          </p:cNvSpPr>
          <p:nvPr>
            <p:ph type="subTitle" idx="1"/>
          </p:nvPr>
        </p:nvSpPr>
        <p:spPr>
          <a:xfrm>
            <a:off x="381000" y="1447800"/>
            <a:ext cx="8382000" cy="5181600"/>
          </a:xfrm>
        </p:spPr>
        <p:txBody>
          <a:bodyPr>
            <a:normAutofit lnSpcReduction="10000"/>
          </a:bodyPr>
          <a:lstStyle/>
          <a:p>
            <a:pPr marL="438150" lvl="0" indent="-319088" algn="justLow"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بعد از خواندن دقیق مقالات و گزارشات مرتبط و یافتن دید جامع به موضوع باید برای نوشتن دست به قلم شد.</a:t>
            </a:r>
          </a:p>
          <a:p>
            <a:pPr marL="119062" lvl="0" algn="justLow" rtl="1" fontAlgn="base">
              <a:spcBef>
                <a:spcPct val="0"/>
              </a:spcBef>
              <a:spcAft>
                <a:spcPct val="0"/>
              </a:spcAft>
              <a:buClr>
                <a:srgbClr val="FF0000"/>
              </a:buClr>
              <a:buSzPct val="80000"/>
            </a:pPr>
            <a:endParaRPr lang="fa-IR" sz="800" dirty="0">
              <a:solidFill>
                <a:prstClr val="black"/>
              </a:solidFill>
              <a:latin typeface="Corbel"/>
              <a:cs typeface="B Zar" pitchFamily="2" charset="-78"/>
            </a:endParaRPr>
          </a:p>
          <a:p>
            <a:pPr marL="438150" lvl="0" indent="-319088" algn="justLow"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در ابتدا حتما فهرست وار آنچه که لازم می دانید را بیان نمایید. یعنی مشخص کنید که پیام پاراگرافهای مختلف بیان مساله چه خواهد بود و بعد شروع به نوشتن بنمایید.</a:t>
            </a:r>
          </a:p>
          <a:p>
            <a:pPr marL="119062" lvl="0" algn="justLow" rtl="1" fontAlgn="base">
              <a:spcBef>
                <a:spcPct val="0"/>
              </a:spcBef>
              <a:spcAft>
                <a:spcPct val="0"/>
              </a:spcAft>
              <a:buClr>
                <a:srgbClr val="FF0000"/>
              </a:buClr>
              <a:buSzPct val="80000"/>
            </a:pPr>
            <a:endParaRPr lang="fa-IR" sz="800" dirty="0">
              <a:solidFill>
                <a:prstClr val="black"/>
              </a:solidFill>
              <a:latin typeface="Corbel"/>
              <a:cs typeface="B Zar" pitchFamily="2" charset="-78"/>
            </a:endParaRPr>
          </a:p>
          <a:p>
            <a:pPr marL="438150" lvl="0" indent="-319088" algn="justLow" rtl="1" fontAlgn="base">
              <a:spcBef>
                <a:spcPct val="0"/>
              </a:spcBef>
              <a:spcAft>
                <a:spcPct val="0"/>
              </a:spcAft>
              <a:buClr>
                <a:srgbClr val="FF0000"/>
              </a:buClr>
              <a:buSzPct val="80000"/>
              <a:buFont typeface="Wingdings 2" pitchFamily="18" charset="2"/>
              <a:buChar char=""/>
            </a:pPr>
            <a:r>
              <a:rPr lang="fa-IR" dirty="0">
                <a:solidFill>
                  <a:prstClr val="black"/>
                </a:solidFill>
                <a:latin typeface="Corbel"/>
                <a:cs typeface="B Zar" pitchFamily="2" charset="-78"/>
              </a:rPr>
              <a:t>سعی کنید بر اساس دانش خود، ابتدا انشای بیان مساله را تکمیل کنید و سپس جملات و عبارات خود را به منابع متصل نمایید.</a:t>
            </a:r>
            <a:endParaRPr lang="en-US" dirty="0">
              <a:solidFill>
                <a:prstClr val="black"/>
              </a:solidFill>
              <a:latin typeface="Corbel"/>
              <a:cs typeface="B Zar" pitchFamily="2" charset="-78"/>
            </a:endParaRPr>
          </a:p>
          <a:p>
            <a:pPr marL="457200" indent="-457200" algn="justLow" rtl="1">
              <a:buClr>
                <a:srgbClr val="FF0000"/>
              </a:buClr>
              <a:buFont typeface="Wingdings" panose="05000000000000000000" pitchFamily="2" charset="2"/>
              <a:buChar char="§"/>
            </a:pPr>
            <a:r>
              <a:rPr lang="fa-IR" dirty="0">
                <a:solidFill>
                  <a:schemeClr val="tx1">
                    <a:lumMod val="95000"/>
                    <a:lumOff val="5000"/>
                  </a:schemeClr>
                </a:solidFill>
                <a:cs typeface="B Zar" panose="00000400000000000000" pitchFamily="2" charset="-78"/>
              </a:rPr>
              <a:t>خواهشمندم حتماً بیان مساله خود را ظرف 4-3 روز بعد مجدد مرور فرمود و سعی نمایید به صورت منتقدانه از نوشته خود ایراد بگیرید</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165228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مثال  اول برای بیان مسئله</a:t>
            </a:r>
          </a:p>
        </p:txBody>
      </p:sp>
      <p:sp>
        <p:nvSpPr>
          <p:cNvPr id="3" name="Subtitle 2"/>
          <p:cNvSpPr>
            <a:spLocks noGrp="1"/>
          </p:cNvSpPr>
          <p:nvPr>
            <p:ph type="subTitle" idx="1"/>
          </p:nvPr>
        </p:nvSpPr>
        <p:spPr>
          <a:xfrm>
            <a:off x="381000" y="1447800"/>
            <a:ext cx="8382000" cy="5181600"/>
          </a:xfrm>
        </p:spPr>
        <p:txBody>
          <a:bodyPr>
            <a:normAutofit fontScale="85000" lnSpcReduction="10000"/>
          </a:bodyPr>
          <a:lstStyle/>
          <a:p>
            <a:pPr algn="justLow" rtl="1"/>
            <a:r>
              <a:rPr lang="fa-IR" sz="3300" dirty="0">
                <a:solidFill>
                  <a:srgbClr val="FF0000"/>
                </a:solidFill>
                <a:cs typeface="B Nazanin" panose="00000400000000000000" pitchFamily="2" charset="-78"/>
              </a:rPr>
              <a:t>خشونت یک معضل جهانی است </a:t>
            </a:r>
            <a:r>
              <a:rPr lang="fa-IR" sz="3300" dirty="0">
                <a:solidFill>
                  <a:schemeClr val="tx1">
                    <a:lumMod val="95000"/>
                    <a:lumOff val="5000"/>
                  </a:schemeClr>
                </a:solidFill>
                <a:cs typeface="B Nazanin" panose="00000400000000000000" pitchFamily="2" charset="-78"/>
              </a:rPr>
              <a:t>که زندگی ، سلامتی و شادابی فرد را تهدید می کند(1). در حالیکه بسیاری از روان شناسان و جرم شناسان ، نگرانی عمیقی نسبت به افزایش خشونت در خیابان ها و اماکن عمومی دارند ، احتمال مورد ضرب و شتم قرار گرفتن یک فرد در خانواده به مراتب بیشتر از بیرون خانواده است (2).</a:t>
            </a:r>
            <a:r>
              <a:rPr lang="fa-IR" sz="3300" dirty="0">
                <a:solidFill>
                  <a:srgbClr val="FF0000"/>
                </a:solidFill>
                <a:cs typeface="B Nazanin" panose="00000400000000000000" pitchFamily="2" charset="-78"/>
              </a:rPr>
              <a:t> خشونت خانوادگی را میتوان مجموعه ای از رفتارها معرفی کرد </a:t>
            </a:r>
            <a:r>
              <a:rPr lang="fa-IR" sz="3300" dirty="0">
                <a:solidFill>
                  <a:schemeClr val="tx1">
                    <a:lumMod val="95000"/>
                    <a:lumOff val="5000"/>
                  </a:schemeClr>
                </a:solidFill>
                <a:cs typeface="B Nazanin" panose="00000400000000000000" pitchFamily="2" charset="-78"/>
              </a:rPr>
              <a:t>که فرد برای کنترل رفتارها و احساسات فرد دیگر بدان ها متوسل می شود . برای مثال ، ابراز رفتار های حسادت گونه افراطی و ایجاد رعب و وحشت در دیگری که موجبات انزوا و تنهایی  قربانی را فراهم می کند و باعث می گردد تا فرد متخاصم در موضع کنترل دیگر افراد در خانواده باقی بماند . آمار سازمان بهداشت جهانی بیانگر آن است که </a:t>
            </a:r>
            <a:r>
              <a:rPr lang="fa-IR" sz="3300" dirty="0">
                <a:solidFill>
                  <a:srgbClr val="FF0000"/>
                </a:solidFill>
                <a:cs typeface="B Nazanin" panose="00000400000000000000" pitchFamily="2" charset="-78"/>
              </a:rPr>
              <a:t>52-16 در صد زنان </a:t>
            </a:r>
            <a:r>
              <a:rPr lang="fa-IR" sz="3300" dirty="0">
                <a:solidFill>
                  <a:schemeClr val="tx1">
                    <a:lumMod val="95000"/>
                    <a:lumOff val="5000"/>
                  </a:schemeClr>
                </a:solidFill>
                <a:cs typeface="B Nazanin" panose="00000400000000000000" pitchFamily="2" charset="-78"/>
              </a:rPr>
              <a:t>توسط شریک زندگی خود مورد خشونت واقع می شوند (4و3). زنان ممکن است که مورد خشونت قرار گیرند اما بچه ها نیز بوسیله پیامدهای خشونت بین والدینشان آسیب می ببینند(6و5 ).</a:t>
            </a: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920143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مثال اول برای بیان مسئله (ادامه)</a:t>
            </a:r>
          </a:p>
        </p:txBody>
      </p:sp>
      <p:sp>
        <p:nvSpPr>
          <p:cNvPr id="3" name="Subtitle 2"/>
          <p:cNvSpPr>
            <a:spLocks noGrp="1"/>
          </p:cNvSpPr>
          <p:nvPr>
            <p:ph type="subTitle" idx="1"/>
          </p:nvPr>
        </p:nvSpPr>
        <p:spPr>
          <a:xfrm>
            <a:off x="381000" y="1447800"/>
            <a:ext cx="8382000" cy="5181600"/>
          </a:xfrm>
        </p:spPr>
        <p:txBody>
          <a:bodyPr>
            <a:normAutofit fontScale="92500" lnSpcReduction="10000"/>
          </a:bodyPr>
          <a:lstStyle/>
          <a:p>
            <a:pPr algn="justLow" rtl="1"/>
            <a:r>
              <a:rPr lang="fa-IR" sz="3300" dirty="0">
                <a:solidFill>
                  <a:schemeClr val="tx1">
                    <a:lumMod val="95000"/>
                    <a:lumOff val="5000"/>
                  </a:schemeClr>
                </a:solidFill>
                <a:cs typeface="B Nazanin" panose="00000400000000000000" pitchFamily="2" charset="-78"/>
              </a:rPr>
              <a:t>مطالعات انجام شده مشخص نموده بچه هایی که خشونت خانوادگی را مشاهده می کنند طیفی از پیامدهای مضر روحی روانی را تجربه می کنند مانند :افزایش رفتارهای درون گرایانه و برون گرایانه ،</a:t>
            </a:r>
            <a:r>
              <a:rPr lang="fa-IR" sz="3300" dirty="0">
                <a:solidFill>
                  <a:srgbClr val="FF0000"/>
                </a:solidFill>
                <a:cs typeface="B Nazanin" panose="00000400000000000000" pitchFamily="2" charset="-78"/>
              </a:rPr>
              <a:t>افزایش علائم افسردگی،اضطراب،نگرانی </a:t>
            </a:r>
            <a:r>
              <a:rPr lang="fa-IR" sz="3300" dirty="0">
                <a:solidFill>
                  <a:schemeClr val="tx1">
                    <a:lumMod val="95000"/>
                    <a:lumOff val="5000"/>
                  </a:schemeClr>
                </a:solidFill>
                <a:cs typeface="B Nazanin" panose="00000400000000000000" pitchFamily="2" charset="-78"/>
              </a:rPr>
              <a:t>، این بچه ها بیشتر احتمال پرخاشگری های فیزیکی وسطوح بالاتری از مشکلات رفتاری را دارند(9و8و7).همچنین برخی مطالعات ،</a:t>
            </a:r>
            <a:r>
              <a:rPr lang="fa-IR" sz="3300" dirty="0">
                <a:solidFill>
                  <a:srgbClr val="FF0000"/>
                </a:solidFill>
                <a:cs typeface="B Nazanin" panose="00000400000000000000" pitchFamily="2" charset="-78"/>
              </a:rPr>
              <a:t>سطوح  ناامیدی و عزت نفس کمتر </a:t>
            </a:r>
            <a:r>
              <a:rPr lang="fa-IR" sz="3300" dirty="0">
                <a:solidFill>
                  <a:schemeClr val="tx1">
                    <a:lumMod val="95000"/>
                    <a:lumOff val="5000"/>
                  </a:schemeClr>
                </a:solidFill>
                <a:cs typeface="B Nazanin" panose="00000400000000000000" pitchFamily="2" charset="-78"/>
              </a:rPr>
              <a:t>را در این بچه ها نشان داده اند(11و10).</a:t>
            </a:r>
            <a:r>
              <a:rPr lang="fa-IR" sz="3300" dirty="0">
                <a:solidFill>
                  <a:srgbClr val="FF0000"/>
                </a:solidFill>
                <a:cs typeface="B Nazanin" panose="00000400000000000000" pitchFamily="2" charset="-78"/>
              </a:rPr>
              <a:t>در حالیکه  نتایج مطالعه  رینولد و همکاران(2001) اختلاف آماری معناداری را درسطوح عزت نفس و ناامیدی بین دو گروه مورد مطالعه(مشاهده کننده خشونت و کسانیکه شاهد خشونت خانگی نبودند) را نشان نداد</a:t>
            </a:r>
            <a:r>
              <a:rPr lang="fa-IR" sz="3300" dirty="0">
                <a:solidFill>
                  <a:schemeClr val="tx1">
                    <a:lumMod val="95000"/>
                    <a:lumOff val="5000"/>
                  </a:schemeClr>
                </a:solidFill>
                <a:cs typeface="B Nazanin" panose="00000400000000000000" pitchFamily="2" charset="-78"/>
              </a:rPr>
              <a:t>(12). </a:t>
            </a: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4633749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مثال اول برای بیان مسئله (ادامه)</a:t>
            </a:r>
          </a:p>
        </p:txBody>
      </p:sp>
      <p:sp>
        <p:nvSpPr>
          <p:cNvPr id="3" name="Subtitle 2"/>
          <p:cNvSpPr>
            <a:spLocks noGrp="1"/>
          </p:cNvSpPr>
          <p:nvPr>
            <p:ph type="subTitle" idx="1"/>
          </p:nvPr>
        </p:nvSpPr>
        <p:spPr>
          <a:xfrm>
            <a:off x="381000" y="1447800"/>
            <a:ext cx="8382000" cy="5181600"/>
          </a:xfrm>
        </p:spPr>
        <p:txBody>
          <a:bodyPr>
            <a:normAutofit/>
          </a:bodyPr>
          <a:lstStyle/>
          <a:p>
            <a:pPr algn="justLow" rtl="1"/>
            <a:r>
              <a:rPr lang="fa-IR" dirty="0">
                <a:solidFill>
                  <a:schemeClr val="tx1">
                    <a:lumMod val="95000"/>
                    <a:lumOff val="5000"/>
                  </a:schemeClr>
                </a:solidFill>
                <a:cs typeface="B Nazanin" panose="00000400000000000000" pitchFamily="2" charset="-78"/>
              </a:rPr>
              <a:t>با وجود شیوع بالای این مساله در جامعه  ، مطالعات  بسیار کمی در مورد ارتباط بین مشاهده خشونت خانگی  و پیامدهای روانی آن برجوانان کشورمان انجام شده ،</a:t>
            </a:r>
            <a:r>
              <a:rPr lang="fa-IR" dirty="0">
                <a:solidFill>
                  <a:srgbClr val="FF0000"/>
                </a:solidFill>
                <a:cs typeface="B Nazanin" panose="00000400000000000000" pitchFamily="2" charset="-78"/>
              </a:rPr>
              <a:t>لذا مطالعه حاضر با هدف تعیین </a:t>
            </a:r>
            <a:r>
              <a:rPr lang="fa-IR" dirty="0">
                <a:solidFill>
                  <a:schemeClr val="tx1">
                    <a:lumMod val="95000"/>
                    <a:lumOff val="5000"/>
                  </a:schemeClr>
                </a:solidFill>
                <a:cs typeface="B Nazanin" panose="00000400000000000000" pitchFamily="2" charset="-78"/>
              </a:rPr>
              <a:t>میزان مشاهده خشونت وارتباط آن با  پیامدهای روانی حاصل از آن بر دانش آموزان دبیرستانی  بندر عباس طراحی و اجرا می گردد.  </a:t>
            </a:r>
          </a:p>
          <a:p>
            <a:pPr algn="justLow" rtl="1"/>
            <a:r>
              <a:rPr lang="fa-IR" dirty="0">
                <a:solidFill>
                  <a:srgbClr val="FF0000"/>
                </a:solidFill>
                <a:cs typeface="B Nazanin" panose="00000400000000000000" pitchFamily="2" charset="-78"/>
              </a:rPr>
              <a:t>امید است نتایج حاصل این تحقق</a:t>
            </a:r>
            <a:r>
              <a:rPr lang="fa-IR" dirty="0">
                <a:solidFill>
                  <a:schemeClr val="tx1">
                    <a:lumMod val="95000"/>
                    <a:lumOff val="5000"/>
                  </a:schemeClr>
                </a:solidFill>
                <a:cs typeface="B Nazanin" panose="00000400000000000000" pitchFamily="2" charset="-78"/>
              </a:rPr>
              <a:t>،  سبب آشکار شدن پیامدهای ناشی از  مشاهده خشونت خانگی توسط والدین بر فرزندان آنان  و بطبع آن سبب کاهش بروز خشونت های خانگی شود. </a:t>
            </a: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3199520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31059"/>
            <a:ext cx="8382000" cy="609600"/>
          </a:xfrm>
          <a:solidFill>
            <a:srgbClr val="FFFF00"/>
          </a:solidFill>
          <a:ln>
            <a:solidFill>
              <a:srgbClr val="00B0F0"/>
            </a:solidFill>
          </a:ln>
        </p:spPr>
        <p:txBody>
          <a:bodyPr>
            <a:normAutofit fontScale="90000"/>
          </a:bodyPr>
          <a:lstStyle/>
          <a:p>
            <a:r>
              <a:rPr lang="fa-IR" dirty="0">
                <a:latin typeface="IranNastaliq" pitchFamily="18" charset="0"/>
                <a:cs typeface="B Zar" panose="00000400000000000000" pitchFamily="2" charset="-78"/>
              </a:rPr>
              <a:t>مثال دوم برای بیان مساله</a:t>
            </a:r>
          </a:p>
        </p:txBody>
      </p:sp>
      <p:sp>
        <p:nvSpPr>
          <p:cNvPr id="3" name="Subtitle 2"/>
          <p:cNvSpPr>
            <a:spLocks noGrp="1"/>
          </p:cNvSpPr>
          <p:nvPr>
            <p:ph type="subTitle" idx="1"/>
          </p:nvPr>
        </p:nvSpPr>
        <p:spPr>
          <a:xfrm>
            <a:off x="304800" y="768826"/>
            <a:ext cx="8382000" cy="5181600"/>
          </a:xfrm>
        </p:spPr>
        <p:txBody>
          <a:bodyPr>
            <a:noAutofit/>
          </a:bodyPr>
          <a:lstStyle/>
          <a:p>
            <a:pPr algn="justLow" rtl="1">
              <a:lnSpc>
                <a:spcPct val="150000"/>
              </a:lnSpc>
            </a:pPr>
            <a:r>
              <a:rPr lang="fa-IR" sz="2600" dirty="0">
                <a:solidFill>
                  <a:schemeClr val="tx1">
                    <a:lumMod val="95000"/>
                    <a:lumOff val="5000"/>
                  </a:schemeClr>
                </a:solidFill>
                <a:cs typeface="B Zar" panose="00000400000000000000" pitchFamily="2" charset="-78"/>
              </a:rPr>
              <a:t>امروزه عمل سزارين در حال افزايش بوده و درخواست مادران براي انجام سزارين انتخابي در حاملگي هايي كه بدون مشكل هستند، شايع شده است. سازمان بهداشت جهاني حداكثر ميزان سزارين را بر اساس انديكاسيون هاي واقعي و عملي 15 درصد پيشنهاد نموده است ،حال آنكه دربسياري از جوامع از جمله ايران ميزان سزارين بسيار بالاتر بوده و در بسياري از موارد انديكاسيون طبي براي آن وجود ندارد. بلكه نا آگاهي، عقايد و نگرشهاي غلط تعيين كننده نوع زايمان شده است ( 1). عوامل زيادي از قبيل مسايل طبي، سن مادر، اول زا بودن مادر، سزارين قبلي، تقاضاي بستن لوله ها ، تمايل مادر به سزارين به علت ترس از زايمان طبيعي و مسايل اجتماعي و اقتصادي بر ميزان سزارين در جوامع مختلف مؤثرهستند ( 2)</a:t>
            </a:r>
            <a:endParaRPr lang="en-US" sz="26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563716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1"/>
            <a:ext cx="8382000" cy="609600"/>
          </a:xfrm>
          <a:solidFill>
            <a:srgbClr val="FFFF00"/>
          </a:solidFill>
          <a:ln>
            <a:solidFill>
              <a:srgbClr val="00B0F0"/>
            </a:solidFill>
          </a:ln>
        </p:spPr>
        <p:txBody>
          <a:bodyPr>
            <a:normAutofit fontScale="90000"/>
          </a:bodyPr>
          <a:lstStyle/>
          <a:p>
            <a:r>
              <a:rPr lang="fa-IR" dirty="0">
                <a:latin typeface="IranNastaliq" pitchFamily="18" charset="0"/>
                <a:cs typeface="B Zar" panose="00000400000000000000" pitchFamily="2" charset="-78"/>
              </a:rPr>
              <a:t>مثال دوم برای بیان مساله(ادامه)</a:t>
            </a:r>
          </a:p>
        </p:txBody>
      </p:sp>
      <p:sp>
        <p:nvSpPr>
          <p:cNvPr id="3" name="Subtitle 2"/>
          <p:cNvSpPr>
            <a:spLocks noGrp="1"/>
          </p:cNvSpPr>
          <p:nvPr>
            <p:ph type="subTitle" idx="1"/>
          </p:nvPr>
        </p:nvSpPr>
        <p:spPr>
          <a:xfrm>
            <a:off x="381000" y="685800"/>
            <a:ext cx="8382000" cy="5181600"/>
          </a:xfrm>
        </p:spPr>
        <p:txBody>
          <a:bodyPr>
            <a:noAutofit/>
          </a:bodyPr>
          <a:lstStyle/>
          <a:p>
            <a:pPr algn="justLow" rtl="1">
              <a:lnSpc>
                <a:spcPct val="150000"/>
              </a:lnSpc>
            </a:pPr>
            <a:r>
              <a:rPr lang="fa-IR" sz="2400" dirty="0">
                <a:solidFill>
                  <a:schemeClr val="tx1">
                    <a:lumMod val="95000"/>
                    <a:lumOff val="5000"/>
                  </a:schemeClr>
                </a:solidFill>
                <a:cs typeface="B Zar" panose="00000400000000000000" pitchFamily="2" charset="-78"/>
              </a:rPr>
              <a:t>اگر چه در بعضي موارد سزارين تنها راه گشاي اورژانس هاي زايماني است ولي به نوبه خود داراي عوارضي مثل عفونت و خونريزي بيشتر نسبت به زايمان واژينال، عوارض بيهوشي و ترومبو آمبولي ميباشد ( 3). نارس بودن نوزاد، افسردگي پس از زايمان و هزينه بيشتر اين عمل از ديگرمشكلاتي است كه به اين عمل نسبت داده شده است (4). يكي از عوامل موثر در شكل گيري اين تمايل ميزان آگاهي و نحوه نگرش زنان نسبت به روش زايمان است. فقدان آگاهي از عوارض سزارين، نگرش منفي و نسبت دادن شايعات و عوارض نادرست به زايمان طبيعي و ترويج سزارين از علل مهم روي آوردن زنان به اين عمل است .با توجه به بالا بودن ميزان سزارين در شهركرد (60 درصد). لذا دراين راستا مطالعه ای با هدف تعيين آگاهي و نگرش زنان در مورد زايمان طبيعي و سزارين انجام شده است. شايد اطلاع از نتايج اين پژوهش بتواند در برنامه ريزيهاي بعدي كميته استانی در جهت كاهش ميزان سزارين موثر باشد.</a:t>
            </a:r>
          </a:p>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E37952-6A9C-4421-A694-1E13BF9AFB1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t>67</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5796495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مثال سوم برای بیان مساله</a:t>
            </a:r>
          </a:p>
        </p:txBody>
      </p:sp>
      <p:sp>
        <p:nvSpPr>
          <p:cNvPr id="3" name="Subtitle 2"/>
          <p:cNvSpPr>
            <a:spLocks noGrp="1"/>
          </p:cNvSpPr>
          <p:nvPr>
            <p:ph type="subTitle" idx="1"/>
          </p:nvPr>
        </p:nvSpPr>
        <p:spPr>
          <a:xfrm>
            <a:off x="381000" y="1323193"/>
            <a:ext cx="8382000" cy="5181600"/>
          </a:xfrm>
        </p:spPr>
        <p:txBody>
          <a:bodyPr>
            <a:normAutofit fontScale="92500" lnSpcReduction="10000"/>
          </a:bodyPr>
          <a:lstStyle/>
          <a:p>
            <a:pPr algn="justLow" rtl="1">
              <a:lnSpc>
                <a:spcPct val="150000"/>
              </a:lnSpc>
            </a:pPr>
            <a:r>
              <a:rPr lang="fa-IR" sz="2800" dirty="0">
                <a:solidFill>
                  <a:schemeClr val="tx1">
                    <a:lumMod val="95000"/>
                    <a:lumOff val="5000"/>
                  </a:schemeClr>
                </a:solidFill>
                <a:cs typeface="B Zar" panose="00000400000000000000" pitchFamily="2" charset="-78"/>
              </a:rPr>
              <a:t>كونژكتويت نوزادان عفونت ملتحمه در يك ماه اول زندگي است .(1) شيوع آن از 1.6%در ايالات متحده آمريكا تا 23%در بين 80 ميليون نوزادي كه هر سال در جهان متولد مي شود متفاوت است.(2) شيوع عفونت در كشور ما تا 2% گزارش شده است.(3) اين بيماري عامل اصلي كوري كودكان در اروپا محسوب مي‌شود.(2)  عوامل اتيولوژيك آن شامل باكتري،كلاميديا، ويروس و مواد شيميائي است.(4)برنامه پيشگيري از كوري نوزادان از سال 1881با استفاده از محلول نيترات نقره 2%آغاز شد.(1)قطره نيترات نقره، پمادتتراسيكلين واريترومايسين داروهائي هستند كه به عنوان پيشگيري از آنها استفاده مي‌شود. درعين حال عوارضي مثل كونژكتيويت در اثر مصرف اين دارو گزارش شده است.(2)</a:t>
            </a:r>
            <a:endParaRPr lang="en-US" sz="28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9401587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مثال سوم برای بیان مساله</a:t>
            </a:r>
          </a:p>
        </p:txBody>
      </p:sp>
      <p:sp>
        <p:nvSpPr>
          <p:cNvPr id="3" name="Subtitle 2"/>
          <p:cNvSpPr>
            <a:spLocks noGrp="1"/>
          </p:cNvSpPr>
          <p:nvPr>
            <p:ph type="subTitle" idx="1"/>
          </p:nvPr>
        </p:nvSpPr>
        <p:spPr>
          <a:xfrm>
            <a:off x="381000" y="1219199"/>
            <a:ext cx="8382000" cy="5181600"/>
          </a:xfrm>
        </p:spPr>
        <p:txBody>
          <a:bodyPr>
            <a:normAutofit fontScale="77500" lnSpcReduction="20000"/>
          </a:bodyPr>
          <a:lstStyle/>
          <a:p>
            <a:pPr algn="justLow" rtl="1">
              <a:lnSpc>
                <a:spcPct val="160000"/>
              </a:lnSpc>
            </a:pPr>
            <a:r>
              <a:rPr lang="fa-IR" sz="3000" dirty="0">
                <a:solidFill>
                  <a:schemeClr val="tx1">
                    <a:lumMod val="95000"/>
                    <a:lumOff val="5000"/>
                  </a:schemeClr>
                </a:solidFill>
                <a:cs typeface="B Zar" panose="00000400000000000000" pitchFamily="2" charset="-78"/>
              </a:rPr>
              <a:t>اخيرا استفاده از محلول بتادين 2/5 % به عنوان پيشگيري از كنژكتيويت مطرح شده است كه يك داروي ضد ميكربي با طيف گسترده بدون مقاومت باكتريائي با سميت پائين و ارزان مي باشد. اين دارو عليه باكتريها، كلاميديا، ويروس هرپس تيپ 2 و ويروس ايدز مؤثر است. (2-3) در عين حال برخي گزارشها نيز اثرات پيشگري كننده اين دارو را منتفي دانسته اند.(5-6) باتوجه به عوارض روشهاي پيشگيري فعلي و عدم موفقيت آنها همچنين شيوع بالاي كونژكتيويت در صورت عدم پيشگيري، دستيابي به يك روش مؤثر و با عارضه كمتر ضروري بنظر مي‌رسد. استفاده از يك داروي  با طیف گسترده، كم هزينه و در دسترس از عوارض بيماري جلوگيري مي‌كند و هزينه‌هایي را كه بابت درمان اين نوزادان به خانواده تحميل مي‌كند را كاهش مي‌دهد. به همين منظور تحقيق حاضر روي كودكان بستري در بخش نوزادان بيمارستان نمازی شیراز در سال 1397 صورت خواهد  پذيرفت</a:t>
            </a:r>
            <a:r>
              <a:rPr lang="fa-IR" dirty="0">
                <a:solidFill>
                  <a:schemeClr val="tx1">
                    <a:lumMod val="95000"/>
                    <a:lumOff val="5000"/>
                  </a:schemeClr>
                </a:solidFill>
                <a:cs typeface="B Zar" panose="00000400000000000000" pitchFamily="2" charset="-78"/>
              </a:rPr>
              <a:t>.</a:t>
            </a: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075898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1"/>
            <a:ext cx="8610600" cy="838199"/>
          </a:xfrm>
          <a:solidFill>
            <a:srgbClr val="FFFF00"/>
          </a:solidFill>
          <a:ln>
            <a:solidFill>
              <a:srgbClr val="00B0F0"/>
            </a:solidFill>
          </a:ln>
        </p:spPr>
        <p:txBody>
          <a:bodyPr/>
          <a:lstStyle/>
          <a:p>
            <a:r>
              <a:rPr lang="fa-IR" sz="3200" dirty="0">
                <a:solidFill>
                  <a:prstClr val="black"/>
                </a:solidFill>
                <a:latin typeface="IranNastaliq" pitchFamily="18" charset="0"/>
                <a:cs typeface="B Zar" panose="00000400000000000000" pitchFamily="2" charset="-78"/>
              </a:rPr>
              <a:t>چرا پروپوزال بنویسیم؟</a:t>
            </a:r>
            <a:endParaRPr lang="en-US" sz="3200" dirty="0">
              <a:latin typeface="IranNastaliq" pitchFamily="18" charset="0"/>
              <a:cs typeface="B Zar" panose="00000400000000000000" pitchFamily="2" charset="-78"/>
            </a:endParaRPr>
          </a:p>
        </p:txBody>
      </p:sp>
      <p:sp>
        <p:nvSpPr>
          <p:cNvPr id="3" name="Subtitle 2"/>
          <p:cNvSpPr>
            <a:spLocks noGrp="1"/>
          </p:cNvSpPr>
          <p:nvPr>
            <p:ph type="subTitle" idx="1"/>
          </p:nvPr>
        </p:nvSpPr>
        <p:spPr>
          <a:xfrm>
            <a:off x="457200" y="1143000"/>
            <a:ext cx="8458200" cy="5486400"/>
          </a:xfrm>
        </p:spPr>
        <p:txBody>
          <a:bodyPr>
            <a:normAutofit/>
          </a:bodyPr>
          <a:lstStyle/>
          <a:p>
            <a:pPr marL="342900" lvl="0" indent="-342900" algn="justLow" rtl="1" fontAlgn="base">
              <a:spcAft>
                <a:spcPct val="0"/>
              </a:spcAft>
              <a:buClr>
                <a:srgbClr val="86D1EC"/>
              </a:buClr>
              <a:buSzPct val="90000"/>
            </a:pPr>
            <a:endParaRPr lang="en-US" b="1" kern="0" dirty="0">
              <a:solidFill>
                <a:srgbClr val="0070C0"/>
              </a:solidFill>
              <a:latin typeface="Arial"/>
              <a:cs typeface="B Nazanin" pitchFamily="2" charset="-78"/>
            </a:endParaRPr>
          </a:p>
          <a:p>
            <a:pPr algn="r" rtl="1"/>
            <a:r>
              <a:rPr kumimoji="0" lang="fa-IR" sz="3200" b="0" i="0" u="none" strike="noStrike" kern="1200" cap="none" spc="0" normalizeH="0" baseline="0" noProof="0" dirty="0">
                <a:ln>
                  <a:noFill/>
                </a:ln>
                <a:solidFill>
                  <a:prstClr val="black">
                    <a:lumMod val="95000"/>
                    <a:lumOff val="5000"/>
                  </a:prstClr>
                </a:solidFill>
                <a:effectLst/>
                <a:uLnTx/>
                <a:uFillTx/>
                <a:latin typeface="Calibri"/>
                <a:ea typeface="+mn-ea"/>
                <a:cs typeface="B Nazanin" panose="00000400000000000000" pitchFamily="2" charset="-78"/>
              </a:rPr>
              <a:t>• </a:t>
            </a:r>
            <a:r>
              <a:rPr lang="fa-IR" dirty="0">
                <a:solidFill>
                  <a:schemeClr val="tx1">
                    <a:lumMod val="95000"/>
                    <a:lumOff val="5000"/>
                  </a:schemeClr>
                </a:solidFill>
                <a:cs typeface="B Nazanin" panose="00000400000000000000" pitchFamily="2" charset="-78"/>
              </a:rPr>
              <a:t>جلب منابع اعتباری ازسازمانهای ذینغع</a:t>
            </a:r>
          </a:p>
          <a:p>
            <a:pPr algn="r" rtl="1"/>
            <a:r>
              <a:rPr lang="fa-IR" dirty="0">
                <a:solidFill>
                  <a:schemeClr val="tx1">
                    <a:lumMod val="95000"/>
                    <a:lumOff val="5000"/>
                  </a:schemeClr>
                </a:solidFill>
                <a:cs typeface="B Nazanin" panose="00000400000000000000" pitchFamily="2" charset="-78"/>
              </a:rPr>
              <a:t>• توجیه انجام پژوهش</a:t>
            </a:r>
          </a:p>
          <a:p>
            <a:pPr algn="r" rtl="1"/>
            <a:r>
              <a:rPr lang="fa-IR" dirty="0">
                <a:solidFill>
                  <a:schemeClr val="tx1">
                    <a:lumMod val="95000"/>
                    <a:lumOff val="5000"/>
                  </a:schemeClr>
                </a:solidFill>
                <a:cs typeface="B Nazanin" panose="00000400000000000000" pitchFamily="2" charset="-78"/>
              </a:rPr>
              <a:t>• کسب مجوزلازم ازسازمانهای مربوطه</a:t>
            </a:r>
            <a:endParaRPr lang="en-US" dirty="0">
              <a:solidFill>
                <a:srgbClr val="FF0000"/>
              </a:solidFill>
              <a:cs typeface="B Nazanin" panose="00000400000000000000" pitchFamily="2" charset="-78"/>
            </a:endParaRPr>
          </a:p>
        </p:txBody>
      </p:sp>
      <p:pic>
        <p:nvPicPr>
          <p:cNvPr id="4" name="Picture 5" descr="013"/>
          <p:cNvPicPr>
            <a:picLocks noChangeAspect="1" noChangeArrowheads="1"/>
          </p:cNvPicPr>
          <p:nvPr/>
        </p:nvPicPr>
        <p:blipFill>
          <a:blip r:embed="rId2"/>
          <a:srcRect/>
          <a:stretch>
            <a:fillRect/>
          </a:stretch>
        </p:blipFill>
        <p:spPr bwMode="auto">
          <a:xfrm>
            <a:off x="295701" y="228601"/>
            <a:ext cx="1098550" cy="1447799"/>
          </a:xfrm>
          <a:prstGeom prst="rect">
            <a:avLst/>
          </a:prstGeom>
          <a:noFill/>
          <a:ln w="9525">
            <a:noFill/>
            <a:miter lim="800000"/>
            <a:headEnd/>
            <a:tailEnd/>
          </a:ln>
        </p:spPr>
      </p:pic>
      <p:pic>
        <p:nvPicPr>
          <p:cNvPr id="5" name="Picture 6" descr="076"/>
          <p:cNvPicPr>
            <a:picLocks noChangeAspect="1" noChangeArrowheads="1"/>
          </p:cNvPicPr>
          <p:nvPr/>
        </p:nvPicPr>
        <p:blipFill>
          <a:blip r:embed="rId3"/>
          <a:srcRect/>
          <a:stretch>
            <a:fillRect/>
          </a:stretch>
        </p:blipFill>
        <p:spPr bwMode="auto">
          <a:xfrm>
            <a:off x="7424382" y="228601"/>
            <a:ext cx="1491018" cy="1261267"/>
          </a:xfrm>
          <a:prstGeom prst="rect">
            <a:avLst/>
          </a:prstGeom>
          <a:noFill/>
          <a:ln w="9525">
            <a:noFill/>
            <a:miter lim="800000"/>
            <a:headEnd/>
            <a:tailEnd/>
          </a:ln>
        </p:spPr>
      </p:pic>
      <p:pic>
        <p:nvPicPr>
          <p:cNvPr id="6" name="Picture 7" descr="226"/>
          <p:cNvPicPr>
            <a:picLocks noChangeAspect="1" noChangeArrowheads="1"/>
          </p:cNvPicPr>
          <p:nvPr/>
        </p:nvPicPr>
        <p:blipFill>
          <a:blip r:embed="rId4"/>
          <a:srcRect/>
          <a:stretch>
            <a:fillRect/>
          </a:stretch>
        </p:blipFill>
        <p:spPr bwMode="auto">
          <a:xfrm>
            <a:off x="487907" y="5410200"/>
            <a:ext cx="1066800" cy="1219200"/>
          </a:xfrm>
          <a:prstGeom prst="rect">
            <a:avLst/>
          </a:prstGeom>
          <a:noFill/>
          <a:ln w="9525">
            <a:noFill/>
            <a:miter lim="800000"/>
            <a:headEnd/>
            <a:tailEnd/>
          </a:ln>
        </p:spPr>
      </p:pic>
      <p:pic>
        <p:nvPicPr>
          <p:cNvPr id="7" name="Picture 4" descr="157"/>
          <p:cNvPicPr>
            <a:picLocks noChangeAspect="1" noChangeArrowheads="1"/>
          </p:cNvPicPr>
          <p:nvPr/>
        </p:nvPicPr>
        <p:blipFill>
          <a:blip r:embed="rId5"/>
          <a:srcRect/>
          <a:stretch>
            <a:fillRect/>
          </a:stretch>
        </p:blipFill>
        <p:spPr bwMode="auto">
          <a:xfrm>
            <a:off x="7162800" y="5638800"/>
            <a:ext cx="1614488" cy="9906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4923937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مثال چهارم برای بیان مساله</a:t>
            </a:r>
          </a:p>
        </p:txBody>
      </p:sp>
      <p:sp>
        <p:nvSpPr>
          <p:cNvPr id="3" name="Subtitle 2"/>
          <p:cNvSpPr>
            <a:spLocks noGrp="1"/>
          </p:cNvSpPr>
          <p:nvPr>
            <p:ph type="subTitle" idx="1"/>
          </p:nvPr>
        </p:nvSpPr>
        <p:spPr>
          <a:xfrm>
            <a:off x="381000" y="1357312"/>
            <a:ext cx="8382000" cy="5181600"/>
          </a:xfrm>
        </p:spPr>
        <p:txBody>
          <a:bodyPr>
            <a:normAutofit/>
          </a:bodyPr>
          <a:lstStyle/>
          <a:p>
            <a:pPr lvl="0" algn="justLow" defTabSz="685800" rtl="1" fontAlgn="base">
              <a:lnSpc>
                <a:spcPct val="150000"/>
              </a:lnSpc>
              <a:spcBef>
                <a:spcPct val="0"/>
              </a:spcBef>
              <a:spcAft>
                <a:spcPct val="0"/>
              </a:spcAft>
            </a:pPr>
            <a:r>
              <a:rPr lang="ar-SA" sz="2400" dirty="0">
                <a:solidFill>
                  <a:schemeClr val="tx1">
                    <a:lumMod val="95000"/>
                    <a:lumOff val="5000"/>
                  </a:schemeClr>
                </a:solidFill>
                <a:latin typeface="Times New Roman" panose="02020603050405020304" pitchFamily="18" charset="0"/>
                <a:cs typeface="B Zar" panose="00000400000000000000" pitchFamily="2" charset="-78"/>
              </a:rPr>
              <a:t>بيماريهاي قلبي از علل عمده مرگ و</a:t>
            </a:r>
            <a:r>
              <a:rPr lang="en-US"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مير در جوامع بشري مي‌باشد.</a:t>
            </a:r>
            <a:r>
              <a:rPr lang="en-US"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براي بررسي بيماريهاي قلبي علاوه برمعاينه فيزيكي و</a:t>
            </a:r>
            <a:r>
              <a:rPr lang="en-US"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تاريخچه كه نقش مهمي در تشخيص بيماري دارد</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بايد از يافته</a:t>
            </a:r>
            <a:r>
              <a:rPr lang="ar-SA" sz="2400" baseline="30000" dirty="0">
                <a:solidFill>
                  <a:schemeClr val="tx1">
                    <a:lumMod val="95000"/>
                    <a:lumOff val="5000"/>
                  </a:schemeClr>
                </a:solidFill>
                <a:latin typeface="Times New Roman" panose="02020603050405020304" pitchFamily="18" charset="0"/>
                <a:cs typeface="B Zar" panose="00000400000000000000" pitchFamily="2" charset="-78"/>
              </a:rPr>
              <a:t>‌</a:t>
            </a:r>
            <a:r>
              <a:rPr lang="ar-SA" sz="2400" dirty="0">
                <a:solidFill>
                  <a:schemeClr val="tx1">
                    <a:lumMod val="95000"/>
                    <a:lumOff val="5000"/>
                  </a:schemeClr>
                </a:solidFill>
                <a:latin typeface="Times New Roman" panose="02020603050405020304" pitchFamily="18" charset="0"/>
                <a:cs typeface="B Zar" panose="00000400000000000000" pitchFamily="2" charset="-78"/>
              </a:rPr>
              <a:t>هاي پاراكلينيك نيز استفاده كرد (1)</a:t>
            </a:r>
            <a:r>
              <a:rPr lang="fa-IR" sz="2400" dirty="0">
                <a:solidFill>
                  <a:schemeClr val="tx1">
                    <a:lumMod val="95000"/>
                    <a:lumOff val="5000"/>
                  </a:schemeClr>
                </a:solidFill>
                <a:latin typeface="Times New Roman" panose="02020603050405020304" pitchFamily="18" charset="0"/>
                <a:cs typeface="B Zar" panose="00000400000000000000" pitchFamily="2" charset="-78"/>
              </a:rPr>
              <a:t>.</a:t>
            </a:r>
            <a:r>
              <a:rPr lang="ar-SA" sz="2400" dirty="0">
                <a:solidFill>
                  <a:schemeClr val="tx1">
                    <a:lumMod val="95000"/>
                    <a:lumOff val="5000"/>
                  </a:schemeClr>
                </a:solidFill>
                <a:latin typeface="Times New Roman" panose="02020603050405020304" pitchFamily="18" charset="0"/>
                <a:cs typeface="B Zar" panose="00000400000000000000" pitchFamily="2" charset="-78"/>
              </a:rPr>
              <a:t> از آنجائي كه بيماري عروق كرونر</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از شايعترين علل بستري بيماران در بخش قلب مي‌باشد(2)</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rgbClr val="FF0000"/>
                </a:solidFill>
                <a:latin typeface="Times New Roman" panose="02020603050405020304" pitchFamily="18" charset="0"/>
                <a:cs typeface="B Zar" panose="00000400000000000000" pitchFamily="2" charset="-78"/>
              </a:rPr>
              <a:t>انتخاب روش تشخيصي </a:t>
            </a:r>
            <a:r>
              <a:rPr lang="ar-SA" sz="2400" dirty="0">
                <a:solidFill>
                  <a:schemeClr val="tx1">
                    <a:lumMod val="95000"/>
                    <a:lumOff val="5000"/>
                  </a:schemeClr>
                </a:solidFill>
                <a:latin typeface="Times New Roman" panose="02020603050405020304" pitchFamily="18" charset="0"/>
                <a:cs typeface="B Zar" panose="00000400000000000000" pitchFamily="2" charset="-78"/>
              </a:rPr>
              <a:t>كه از نظر دسترسي</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وقت و</a:t>
            </a:r>
            <a:r>
              <a:rPr lang="en-US"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هزينه مقرون به صرفه باشد از اهميت زيادي برخورداراست و</a:t>
            </a:r>
            <a:r>
              <a:rPr lang="fa-IR" sz="2400" dirty="0">
                <a:solidFill>
                  <a:schemeClr val="tx1">
                    <a:lumMod val="95000"/>
                    <a:lumOff val="5000"/>
                  </a:schemeClr>
                </a:solidFill>
                <a:latin typeface="Times New Roman" panose="02020603050405020304" pitchFamily="18" charset="0"/>
                <a:cs typeface="B Zar" panose="00000400000000000000" pitchFamily="2" charset="-78"/>
              </a:rPr>
              <a:t>از طرفی </a:t>
            </a:r>
            <a:r>
              <a:rPr lang="ar-SA" sz="2400" dirty="0">
                <a:solidFill>
                  <a:schemeClr val="tx1">
                    <a:lumMod val="95000"/>
                    <a:lumOff val="5000"/>
                  </a:schemeClr>
                </a:solidFill>
                <a:latin typeface="Times New Roman" panose="02020603050405020304" pitchFamily="18" charset="0"/>
                <a:cs typeface="B Zar" panose="00000400000000000000" pitchFamily="2" charset="-78"/>
              </a:rPr>
              <a:t>در</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بسياري از</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شهرها و</a:t>
            </a:r>
            <a:r>
              <a:rPr lang="en-US"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حتي استانهاي كشور</a:t>
            </a:r>
            <a:r>
              <a:rPr lang="en-US"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تجهيزات پيشرفته تشخيصي مثل دستگاه آنژيوگرافي وجود</a:t>
            </a:r>
            <a:r>
              <a:rPr lang="en-US"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ندارد و</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از سوي ديگر</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بايد از</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اين تجهيزات كه با بهاي سنگيني خريداري</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و نگهداري مي‌شود</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استفاده بهينه كرد</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و</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تنها در مواردي</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كه با آزمايش</a:t>
            </a:r>
            <a:r>
              <a:rPr lang="fa-IR" sz="2400" dirty="0">
                <a:solidFill>
                  <a:schemeClr val="tx1">
                    <a:lumMod val="95000"/>
                    <a:lumOff val="5000"/>
                  </a:schemeClr>
                </a:solidFill>
                <a:latin typeface="Times New Roman" panose="02020603050405020304" pitchFamily="18" charset="0"/>
                <a:cs typeface="B Zar" panose="00000400000000000000" pitchFamily="2" charset="-78"/>
              </a:rPr>
              <a:t>های</a:t>
            </a:r>
            <a:r>
              <a:rPr lang="ar-SA" sz="2400" dirty="0">
                <a:solidFill>
                  <a:schemeClr val="tx1">
                    <a:lumMod val="95000"/>
                    <a:lumOff val="5000"/>
                  </a:schemeClr>
                </a:solidFill>
                <a:latin typeface="Times New Roman" panose="02020603050405020304" pitchFamily="18" charset="0"/>
                <a:cs typeface="B Zar" panose="00000400000000000000" pitchFamily="2" charset="-78"/>
              </a:rPr>
              <a:t> كم خطر</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ساده و</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ارزان</a:t>
            </a:r>
            <a:r>
              <a:rPr lang="fa-IR" sz="2400" dirty="0">
                <a:solidFill>
                  <a:schemeClr val="tx1">
                    <a:lumMod val="95000"/>
                    <a:lumOff val="5000"/>
                  </a:schemeClr>
                </a:solidFill>
                <a:latin typeface="Times New Roman" panose="02020603050405020304" pitchFamily="18" charset="0"/>
                <a:cs typeface="B Zar" panose="00000400000000000000" pitchFamily="2" charset="-78"/>
              </a:rPr>
              <a:t>‌</a:t>
            </a:r>
            <a:r>
              <a:rPr lang="ar-SA" sz="2400" dirty="0">
                <a:solidFill>
                  <a:schemeClr val="tx1">
                    <a:lumMod val="95000"/>
                    <a:lumOff val="5000"/>
                  </a:schemeClr>
                </a:solidFill>
                <a:latin typeface="Times New Roman" panose="02020603050405020304" pitchFamily="18" charset="0"/>
                <a:cs typeface="B Zar" panose="00000400000000000000" pitchFamily="2" charset="-78"/>
              </a:rPr>
              <a:t>تر نمي‌توان به تشخيص دست يافت از اين تجهيزات استفاده نمود</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9016413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مثال چهارم برای بیان مساله</a:t>
            </a:r>
          </a:p>
        </p:txBody>
      </p:sp>
      <p:sp>
        <p:nvSpPr>
          <p:cNvPr id="3" name="Subtitle 2"/>
          <p:cNvSpPr>
            <a:spLocks noGrp="1"/>
          </p:cNvSpPr>
          <p:nvPr>
            <p:ph type="subTitle" idx="1"/>
          </p:nvPr>
        </p:nvSpPr>
        <p:spPr>
          <a:xfrm>
            <a:off x="381000" y="1447800"/>
            <a:ext cx="8382000" cy="5181600"/>
          </a:xfrm>
        </p:spPr>
        <p:txBody>
          <a:bodyPr>
            <a:normAutofit/>
          </a:bodyPr>
          <a:lstStyle/>
          <a:p>
            <a:pPr lvl="0" algn="justLow" defTabSz="685800" rtl="1" fontAlgn="base">
              <a:lnSpc>
                <a:spcPct val="150000"/>
              </a:lnSpc>
              <a:spcBef>
                <a:spcPct val="0"/>
              </a:spcBef>
              <a:spcAft>
                <a:spcPct val="0"/>
              </a:spcAft>
            </a:pPr>
            <a:r>
              <a:rPr lang="ar-SA" sz="2400" dirty="0">
                <a:solidFill>
                  <a:schemeClr val="tx1">
                    <a:lumMod val="95000"/>
                    <a:lumOff val="5000"/>
                  </a:schemeClr>
                </a:solidFill>
                <a:latin typeface="Times New Roman" panose="02020603050405020304" pitchFamily="18" charset="0"/>
                <a:cs typeface="B Zar" panose="00000400000000000000" pitchFamily="2" charset="-78"/>
              </a:rPr>
              <a:t>روشهاي پاراكلينيك كه براي تشخيص بيماريهاي قلبي استفاده مي‌شود</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به دو دسته تقسيم</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مي‌شود: الف</a:t>
            </a:r>
            <a:r>
              <a:rPr lang="fa-IR" sz="2400" dirty="0">
                <a:solidFill>
                  <a:schemeClr val="tx1">
                    <a:lumMod val="95000"/>
                    <a:lumOff val="5000"/>
                  </a:schemeClr>
                </a:solidFill>
                <a:latin typeface="Times New Roman" panose="02020603050405020304" pitchFamily="18" charset="0"/>
                <a:cs typeface="B Zar" panose="00000400000000000000" pitchFamily="2" charset="-78"/>
              </a:rPr>
              <a:t>)</a:t>
            </a:r>
            <a:r>
              <a:rPr lang="ar-SA" sz="2400" dirty="0">
                <a:solidFill>
                  <a:schemeClr val="tx1">
                    <a:lumMod val="95000"/>
                    <a:lumOff val="5000"/>
                  </a:schemeClr>
                </a:solidFill>
                <a:latin typeface="Times New Roman" panose="02020603050405020304" pitchFamily="18" charset="0"/>
                <a:cs typeface="B Zar" panose="00000400000000000000" pitchFamily="2" charset="-78"/>
              </a:rPr>
              <a:t> روشهاي </a:t>
            </a:r>
            <a:r>
              <a:rPr lang="fa-IR" sz="2400" dirty="0">
                <a:solidFill>
                  <a:schemeClr val="tx1">
                    <a:lumMod val="95000"/>
                    <a:lumOff val="5000"/>
                  </a:schemeClr>
                </a:solidFill>
                <a:latin typeface="Times New Roman" panose="02020603050405020304" pitchFamily="18" charset="0"/>
                <a:cs typeface="B Zar" panose="00000400000000000000" pitchFamily="2" charset="-78"/>
              </a:rPr>
              <a:t>غیر </a:t>
            </a:r>
            <a:r>
              <a:rPr lang="ar-SA" sz="2400" dirty="0">
                <a:solidFill>
                  <a:schemeClr val="tx1">
                    <a:lumMod val="95000"/>
                    <a:lumOff val="5000"/>
                  </a:schemeClr>
                </a:solidFill>
                <a:latin typeface="Times New Roman" panose="02020603050405020304" pitchFamily="18" charset="0"/>
                <a:cs typeface="B Zar" panose="00000400000000000000" pitchFamily="2" charset="-78"/>
              </a:rPr>
              <a:t>تهاجمي مثل</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الكتروكارديوگرافي</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اكوكارديوگرافي و</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آزمايش ورزش كه استفاده از</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آنها براي بيماران خطر قابل توجه ندارد. ب - روشهاي تهاجمي كه در</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ر</a:t>
            </a:r>
            <a:r>
              <a:rPr lang="fa-IR" sz="2400" dirty="0">
                <a:solidFill>
                  <a:schemeClr val="tx1">
                    <a:lumMod val="95000"/>
                    <a:lumOff val="5000"/>
                  </a:schemeClr>
                </a:solidFill>
                <a:latin typeface="Times New Roman" panose="02020603050405020304" pitchFamily="18" charset="0"/>
                <a:cs typeface="B Zar" panose="00000400000000000000" pitchFamily="2" charset="-78"/>
              </a:rPr>
              <a:t>ا</a:t>
            </a:r>
            <a:r>
              <a:rPr lang="ar-SA" sz="2400" dirty="0">
                <a:solidFill>
                  <a:schemeClr val="tx1">
                    <a:lumMod val="95000"/>
                    <a:lumOff val="5000"/>
                  </a:schemeClr>
                </a:solidFill>
                <a:latin typeface="Times New Roman" panose="02020603050405020304" pitchFamily="18" charset="0"/>
                <a:cs typeface="B Zar" panose="00000400000000000000" pitchFamily="2" charset="-78"/>
              </a:rPr>
              <a:t>س آنها</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آنژيوگرافي عروق كرونر قراردارد.(4) به منظور پيشگيري از عوارض جانبي روشهاي غيرتهاجمي بايد تا حد امكان از قدرت تشخيصي اين روشها بهره مند شد.</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از</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اين</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رو</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به منظور</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تعيين خصوصيات بيماران مبتلا به انفاركتوس ميوكارد</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rgbClr val="FF0000"/>
                </a:solidFill>
                <a:latin typeface="Times New Roman" panose="02020603050405020304" pitchFamily="18" charset="0"/>
                <a:cs typeface="B Zar" panose="00000400000000000000" pitchFamily="2" charset="-78"/>
              </a:rPr>
              <a:t>براساس يافته هاي الكتروكارديوگرافي غيرطبيعي </a:t>
            </a:r>
            <a:r>
              <a:rPr lang="ar-SA" sz="2400" dirty="0">
                <a:solidFill>
                  <a:schemeClr val="tx1">
                    <a:lumMod val="95000"/>
                    <a:lumOff val="5000"/>
                  </a:schemeClr>
                </a:solidFill>
                <a:latin typeface="Times New Roman" panose="02020603050405020304" pitchFamily="18" charset="0"/>
                <a:cs typeface="B Zar" panose="00000400000000000000" pitchFamily="2" charset="-78"/>
              </a:rPr>
              <a:t>و</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ارتباط </a:t>
            </a:r>
            <a:r>
              <a:rPr lang="fa-IR" sz="2400" dirty="0">
                <a:solidFill>
                  <a:schemeClr val="tx1">
                    <a:lumMod val="95000"/>
                    <a:lumOff val="5000"/>
                  </a:schemeClr>
                </a:solidFill>
                <a:latin typeface="Times New Roman" panose="02020603050405020304" pitchFamily="18" charset="0"/>
                <a:cs typeface="B Zar" panose="00000400000000000000" pitchFamily="2" charset="-78"/>
              </a:rPr>
              <a:t>آ</a:t>
            </a:r>
            <a:r>
              <a:rPr lang="ar-SA" sz="2400" dirty="0">
                <a:solidFill>
                  <a:schemeClr val="tx1">
                    <a:lumMod val="95000"/>
                    <a:lumOff val="5000"/>
                  </a:schemeClr>
                </a:solidFill>
                <a:latin typeface="Times New Roman" panose="02020603050405020304" pitchFamily="18" charset="0"/>
                <a:cs typeface="B Zar" panose="00000400000000000000" pitchFamily="2" charset="-78"/>
              </a:rPr>
              <a:t>ن با</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آنفاركتوس ميوكارد</a:t>
            </a:r>
            <a:r>
              <a:rPr lang="fa-IR" sz="2400" dirty="0">
                <a:solidFill>
                  <a:schemeClr val="tx1">
                    <a:lumMod val="95000"/>
                    <a:lumOff val="5000"/>
                  </a:schemeClr>
                </a:solidFill>
                <a:latin typeface="Times New Roman" panose="02020603050405020304" pitchFamily="18" charset="0"/>
                <a:cs typeface="B Zar" panose="00000400000000000000" pitchFamily="2" charset="-78"/>
              </a:rPr>
              <a:t> </a:t>
            </a:r>
            <a:r>
              <a:rPr lang="ar-SA" sz="2400" dirty="0">
                <a:solidFill>
                  <a:schemeClr val="tx1">
                    <a:lumMod val="95000"/>
                    <a:lumOff val="5000"/>
                  </a:schemeClr>
                </a:solidFill>
                <a:latin typeface="Times New Roman" panose="02020603050405020304" pitchFamily="18" charset="0"/>
                <a:cs typeface="B Zar" panose="00000400000000000000" pitchFamily="2" charset="-78"/>
              </a:rPr>
              <a:t>اين تحقيق روي بيماران مراجعه كننده به بخش قلب بيمارستان </a:t>
            </a:r>
            <a:r>
              <a:rPr lang="fa-IR" sz="2400" dirty="0">
                <a:solidFill>
                  <a:schemeClr val="tx1">
                    <a:lumMod val="95000"/>
                    <a:lumOff val="5000"/>
                  </a:schemeClr>
                </a:solidFill>
                <a:latin typeface="Times New Roman" panose="02020603050405020304" pitchFamily="18" charset="0"/>
                <a:cs typeface="B Zar" panose="00000400000000000000" pitchFamily="2" charset="-78"/>
              </a:rPr>
              <a:t>نمازی شیراز</a:t>
            </a:r>
            <a:r>
              <a:rPr lang="ar-SA" sz="2400" dirty="0">
                <a:solidFill>
                  <a:schemeClr val="tx1">
                    <a:lumMod val="95000"/>
                    <a:lumOff val="5000"/>
                  </a:schemeClr>
                </a:solidFill>
                <a:latin typeface="Times New Roman" panose="02020603050405020304" pitchFamily="18" charset="0"/>
                <a:cs typeface="B Zar" panose="00000400000000000000" pitchFamily="2" charset="-78"/>
              </a:rPr>
              <a:t>طي سال </a:t>
            </a:r>
            <a:r>
              <a:rPr lang="fa-IR" sz="2400" dirty="0">
                <a:solidFill>
                  <a:schemeClr val="tx1">
                    <a:lumMod val="95000"/>
                    <a:lumOff val="5000"/>
                  </a:schemeClr>
                </a:solidFill>
                <a:latin typeface="Times New Roman" panose="02020603050405020304" pitchFamily="18" charset="0"/>
                <a:cs typeface="B Zar" panose="00000400000000000000" pitchFamily="2" charset="-78"/>
              </a:rPr>
              <a:t>1402</a:t>
            </a:r>
            <a:r>
              <a:rPr lang="ar-SA" sz="2400" dirty="0">
                <a:solidFill>
                  <a:schemeClr val="tx1">
                    <a:lumMod val="95000"/>
                    <a:lumOff val="5000"/>
                  </a:schemeClr>
                </a:solidFill>
                <a:latin typeface="Times New Roman" panose="02020603050405020304" pitchFamily="18" charset="0"/>
                <a:cs typeface="B Zar" panose="00000400000000000000" pitchFamily="2" charset="-78"/>
              </a:rPr>
              <a:t>صورت مي‌گيرد</a:t>
            </a:r>
            <a:r>
              <a:rPr lang="en-US" sz="2400" dirty="0">
                <a:solidFill>
                  <a:schemeClr val="tx1">
                    <a:lumMod val="95000"/>
                    <a:lumOff val="5000"/>
                  </a:schemeClr>
                </a:solidFill>
                <a:latin typeface="Times New Roman" panose="02020603050405020304" pitchFamily="18" charset="0"/>
                <a:cs typeface="B Zar" panose="00000400000000000000" pitchFamily="2" charset="-78"/>
              </a:rPr>
              <a:t>.</a:t>
            </a:r>
          </a:p>
          <a:p>
            <a:pPr algn="r" rt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9804135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مثال پنجم برای بیان مساله</a:t>
            </a:r>
          </a:p>
        </p:txBody>
      </p:sp>
      <p:sp>
        <p:nvSpPr>
          <p:cNvPr id="3" name="Subtitle 2"/>
          <p:cNvSpPr>
            <a:spLocks noGrp="1"/>
          </p:cNvSpPr>
          <p:nvPr>
            <p:ph type="subTitle" idx="1"/>
          </p:nvPr>
        </p:nvSpPr>
        <p:spPr>
          <a:xfrm>
            <a:off x="381000" y="1358449"/>
            <a:ext cx="8382000" cy="5181600"/>
          </a:xfrm>
        </p:spPr>
        <p:txBody>
          <a:bodyPr>
            <a:noAutofit/>
          </a:bodyPr>
          <a:lstStyle/>
          <a:p>
            <a:pPr algn="justLow" rtl="1">
              <a:lnSpc>
                <a:spcPct val="150000"/>
              </a:lnSpc>
            </a:pPr>
            <a:r>
              <a:rPr lang="fa-IR" sz="2500" dirty="0">
                <a:solidFill>
                  <a:schemeClr val="tx1">
                    <a:lumMod val="95000"/>
                    <a:lumOff val="5000"/>
                  </a:schemeClr>
                </a:solidFill>
                <a:cs typeface="B Zar" panose="00000400000000000000" pitchFamily="2" charset="-78"/>
              </a:rPr>
              <a:t>درمان تومورهاي عمقي مغز همواره يكي از مشكلات جراحي مغز واعصاب بوده است .شيوع تومورهاي اوليه مغزي تا 15 مورد جديد در هر 100000نفر جمعيت در سال گزارش شده است.(1)خارج ساختن اين تومورها از عمق بافت حساس مغزي با عمل جراحي اغلب عوارض واختلالات عصبي متعددي به دنبال دارد.(2) پرتودرماني اين تومورها به خاطر قابليت تحمل محدود مغز در مقابل تشعشعات راديواكتيو به ويژه در صورت عود تومور معمولاً نتايج مطلوبي ندارد. (3)</a:t>
            </a:r>
            <a:r>
              <a:rPr lang="fa-IR" sz="2500" dirty="0">
                <a:solidFill>
                  <a:srgbClr val="FF0000"/>
                </a:solidFill>
                <a:cs typeface="B Zar" panose="00000400000000000000" pitchFamily="2" charset="-78"/>
              </a:rPr>
              <a:t>روش براكي تراپي جهت درمان تومورهاي مغزي </a:t>
            </a:r>
            <a:r>
              <a:rPr lang="fa-IR" sz="2500" dirty="0">
                <a:solidFill>
                  <a:schemeClr val="tx1">
                    <a:lumMod val="95000"/>
                    <a:lumOff val="5000"/>
                  </a:schemeClr>
                </a:solidFill>
                <a:cs typeface="B Zar" panose="00000400000000000000" pitchFamily="2" charset="-78"/>
              </a:rPr>
              <a:t>مدتهاي زيادي  است كه مورد استفاده قرار مي گيرد. (4) و امروزه به عنوان يك روش درماني مطلوب و شناخته شده در بسياري از مراكز معتبر جراحي اعصاب جهان بكار مي‌رود.(5)</a:t>
            </a:r>
            <a:endParaRPr lang="en-US" sz="25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4446735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مثال پنجم برای بیان مساله</a:t>
            </a:r>
          </a:p>
        </p:txBody>
      </p:sp>
      <p:sp>
        <p:nvSpPr>
          <p:cNvPr id="3" name="Subtitle 2"/>
          <p:cNvSpPr>
            <a:spLocks noGrp="1"/>
          </p:cNvSpPr>
          <p:nvPr>
            <p:ph type="subTitle" idx="1"/>
          </p:nvPr>
        </p:nvSpPr>
        <p:spPr>
          <a:xfrm>
            <a:off x="361666" y="1239671"/>
            <a:ext cx="8382000" cy="5181600"/>
          </a:xfrm>
        </p:spPr>
        <p:txBody>
          <a:bodyPr>
            <a:noAutofit/>
          </a:bodyPr>
          <a:lstStyle/>
          <a:p>
            <a:pPr algn="justLow" rtl="1">
              <a:lnSpc>
                <a:spcPct val="150000"/>
              </a:lnSpc>
            </a:pPr>
            <a:r>
              <a:rPr lang="fa-IR" sz="2500" dirty="0">
                <a:solidFill>
                  <a:schemeClr val="tx1">
                    <a:lumMod val="95000"/>
                    <a:lumOff val="5000"/>
                  </a:schemeClr>
                </a:solidFill>
                <a:cs typeface="B Zar" panose="00000400000000000000" pitchFamily="2" charset="-78"/>
              </a:rPr>
              <a:t>ميزان بقاء در بيماران مبتلا به تومور مغزي اوليه (آستروسيتوما) كه تحت عمل براكي تراپي قرار گرفته‌اند از 12 تا 35 ماه گزارش شده است .(6) انجام براكي تراپي امكانات متعددي از جمله اتاق عمل مجهز به سيستم استروتاكسيك سيتي اسكن و دسترسي به مواد راديوايزوتوپ خاص و همكاري نزديك متخصصين پاتولوژي، پرتودرماني و جراحي مغز و اعصاب نياز دارد. با  فراهم شدن آنها اين روش جراحي در بيمارستان نمازی شیراز صورت گرفت. با توجه به نتايج  متفاوت مشاهده شده در ميزان بقاء پس از استفاده از اين روش درماني و اينكه اين روش براي اولين بار در ايران انجام مي‌گيرد و </a:t>
            </a:r>
            <a:r>
              <a:rPr lang="fa-IR" sz="2500" dirty="0">
                <a:solidFill>
                  <a:srgbClr val="FF0000"/>
                </a:solidFill>
                <a:cs typeface="B Zar" panose="00000400000000000000" pitchFamily="2" charset="-78"/>
              </a:rPr>
              <a:t>نتايج درماني آن هنوز مشخص نيست </a:t>
            </a:r>
            <a:r>
              <a:rPr lang="fa-IR" sz="2500" dirty="0">
                <a:solidFill>
                  <a:schemeClr val="tx1">
                    <a:lumMod val="95000"/>
                    <a:lumOff val="5000"/>
                  </a:schemeClr>
                </a:solidFill>
                <a:cs typeface="B Zar" panose="00000400000000000000" pitchFamily="2" charset="-78"/>
              </a:rPr>
              <a:t>اين مطالعه بر روي بيماران مبتلا به تومور مغزي مراجعه كننده به بيمارستان نمازی شیرازطي سالهاي 1403-1402صورت مي‌گيرد.</a:t>
            </a:r>
          </a:p>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9203961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مرور متون</a:t>
            </a:r>
          </a:p>
        </p:txBody>
      </p:sp>
      <p:sp>
        <p:nvSpPr>
          <p:cNvPr id="3" name="Subtitle 2"/>
          <p:cNvSpPr>
            <a:spLocks noGrp="1"/>
          </p:cNvSpPr>
          <p:nvPr>
            <p:ph type="subTitle" idx="1"/>
          </p:nvPr>
        </p:nvSpPr>
        <p:spPr>
          <a:xfrm>
            <a:off x="381000" y="1239671"/>
            <a:ext cx="8382000" cy="5181600"/>
          </a:xfrm>
        </p:spPr>
        <p:txBody>
          <a:bodyPr>
            <a:noAutofit/>
          </a:bodyPr>
          <a:lstStyle/>
          <a:p>
            <a:pPr marL="342900" lvl="0" indent="-342900" defTabSz="457200">
              <a:lnSpc>
                <a:spcPct val="90000"/>
              </a:lnSpc>
              <a:spcBef>
                <a:spcPts val="1000"/>
              </a:spcBef>
              <a:buClr>
                <a:srgbClr val="1E5155">
                  <a:lumMod val="40000"/>
                  <a:lumOff val="60000"/>
                </a:srgbClr>
              </a:buClr>
              <a:buSzPct val="80000"/>
            </a:pPr>
            <a:endParaRPr lang="fa-IR" altLang="en-US" sz="2000" b="1" dirty="0">
              <a:solidFill>
                <a:schemeClr val="tx1">
                  <a:lumMod val="95000"/>
                  <a:lumOff val="5000"/>
                </a:schemeClr>
              </a:solidFill>
              <a:latin typeface="Century Gothic" panose="020B0502020202020204"/>
              <a:ea typeface="+mj-ea"/>
              <a:cs typeface="B Nazanin" panose="00000400000000000000" pitchFamily="2" charset="-78"/>
            </a:endParaRPr>
          </a:p>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5" name="Picture 4">
            <a:extLst>
              <a:ext uri="{FF2B5EF4-FFF2-40B4-BE49-F238E27FC236}">
                <a16:creationId xmlns:a16="http://schemas.microsoft.com/office/drawing/2014/main" id="{FA54843D-15FB-72B7-2940-65E77B88F0B7}"/>
              </a:ext>
            </a:extLst>
          </p:cNvPr>
          <p:cNvPicPr>
            <a:picLocks noChangeAspect="1"/>
          </p:cNvPicPr>
          <p:nvPr/>
        </p:nvPicPr>
        <p:blipFill>
          <a:blip r:embed="rId2"/>
          <a:stretch>
            <a:fillRect/>
          </a:stretch>
        </p:blipFill>
        <p:spPr>
          <a:xfrm>
            <a:off x="2992999" y="2374300"/>
            <a:ext cx="3158002" cy="2109399"/>
          </a:xfrm>
          <a:prstGeom prst="rect">
            <a:avLst/>
          </a:prstGeom>
        </p:spPr>
      </p:pic>
    </p:spTree>
    <p:extLst>
      <p:ext uri="{BB962C8B-B14F-4D97-AF65-F5344CB8AC3E}">
        <p14:creationId xmlns:p14="http://schemas.microsoft.com/office/powerpoint/2010/main" val="1964156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E7E29-6691-1051-25C1-CCFE0EF771FE}"/>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8FBAFE4B-72A7-6D05-DCB8-8D273F288C34}"/>
              </a:ext>
            </a:extLst>
          </p:cNvPr>
          <p:cNvPicPr>
            <a:picLocks noGrp="1" noChangeAspect="1"/>
          </p:cNvPicPr>
          <p:nvPr>
            <p:ph idx="1"/>
          </p:nvPr>
        </p:nvPicPr>
        <p:blipFill>
          <a:blip r:embed="rId2"/>
          <a:stretch>
            <a:fillRect/>
          </a:stretch>
        </p:blipFill>
        <p:spPr>
          <a:xfrm>
            <a:off x="437501" y="548680"/>
            <a:ext cx="8204599" cy="4525963"/>
          </a:xfrm>
        </p:spPr>
      </p:pic>
      <p:sp>
        <p:nvSpPr>
          <p:cNvPr id="4" name="Slide Number Placeholder 3">
            <a:extLst>
              <a:ext uri="{FF2B5EF4-FFF2-40B4-BE49-F238E27FC236}">
                <a16:creationId xmlns:a16="http://schemas.microsoft.com/office/drawing/2014/main" id="{1ACC6C90-C17C-8D01-2418-5C1021FA0912}"/>
              </a:ext>
            </a:extLst>
          </p:cNvPr>
          <p:cNvSpPr>
            <a:spLocks noGrp="1"/>
          </p:cNvSpPr>
          <p:nvPr>
            <p:ph type="sldNum" sz="quarter" idx="12"/>
          </p:nvPr>
        </p:nvSpPr>
        <p:spPr/>
        <p:txBody>
          <a:bodyPr/>
          <a:lstStyle/>
          <a:p>
            <a:fld id="{46472425-0277-41E5-AE3E-CAD9AF78CF72}" type="slidenum">
              <a:rPr lang="en-US" smtClean="0"/>
              <a:t>75</a:t>
            </a:fld>
            <a:endParaRPr lang="en-US"/>
          </a:p>
        </p:txBody>
      </p:sp>
    </p:spTree>
    <p:extLst>
      <p:ext uri="{BB962C8B-B14F-4D97-AF65-F5344CB8AC3E}">
        <p14:creationId xmlns:p14="http://schemas.microsoft.com/office/powerpoint/2010/main" val="29657734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47D4A21-DDC9-D099-8910-5D7B1EC06445}"/>
              </a:ext>
            </a:extLst>
          </p:cNvPr>
          <p:cNvPicPr>
            <a:picLocks noGrp="1" noChangeAspect="1"/>
          </p:cNvPicPr>
          <p:nvPr>
            <p:ph idx="1"/>
          </p:nvPr>
        </p:nvPicPr>
        <p:blipFill>
          <a:blip r:embed="rId2"/>
          <a:stretch>
            <a:fillRect/>
          </a:stretch>
        </p:blipFill>
        <p:spPr>
          <a:xfrm>
            <a:off x="532663" y="476672"/>
            <a:ext cx="8078674" cy="4525963"/>
          </a:xfrm>
        </p:spPr>
      </p:pic>
      <p:sp>
        <p:nvSpPr>
          <p:cNvPr id="4" name="Slide Number Placeholder 3">
            <a:extLst>
              <a:ext uri="{FF2B5EF4-FFF2-40B4-BE49-F238E27FC236}">
                <a16:creationId xmlns:a16="http://schemas.microsoft.com/office/drawing/2014/main" id="{42554B53-4162-A991-DFB7-531AEB77E1A6}"/>
              </a:ext>
            </a:extLst>
          </p:cNvPr>
          <p:cNvSpPr>
            <a:spLocks noGrp="1"/>
          </p:cNvSpPr>
          <p:nvPr>
            <p:ph type="sldNum" sz="quarter" idx="12"/>
          </p:nvPr>
        </p:nvSpPr>
        <p:spPr/>
        <p:txBody>
          <a:bodyPr/>
          <a:lstStyle/>
          <a:p>
            <a:fld id="{46472425-0277-41E5-AE3E-CAD9AF78CF72}" type="slidenum">
              <a:rPr lang="en-US" smtClean="0"/>
              <a:t>76</a:t>
            </a:fld>
            <a:endParaRPr lang="en-US"/>
          </a:p>
        </p:txBody>
      </p:sp>
    </p:spTree>
    <p:extLst>
      <p:ext uri="{BB962C8B-B14F-4D97-AF65-F5344CB8AC3E}">
        <p14:creationId xmlns:p14="http://schemas.microsoft.com/office/powerpoint/2010/main" val="21904700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97D3-50FB-2116-7C67-C9D9741316C4}"/>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6DEBA261-9F3F-A137-E6A3-3E6F3F0F3B2A}"/>
              </a:ext>
            </a:extLst>
          </p:cNvPr>
          <p:cNvPicPr>
            <a:picLocks noGrp="1" noChangeAspect="1"/>
          </p:cNvPicPr>
          <p:nvPr>
            <p:ph idx="1"/>
          </p:nvPr>
        </p:nvPicPr>
        <p:blipFill>
          <a:blip r:embed="rId2"/>
          <a:stretch>
            <a:fillRect/>
          </a:stretch>
        </p:blipFill>
        <p:spPr>
          <a:xfrm>
            <a:off x="576930" y="620688"/>
            <a:ext cx="8109870" cy="4525963"/>
          </a:xfrm>
        </p:spPr>
      </p:pic>
      <p:sp>
        <p:nvSpPr>
          <p:cNvPr id="4" name="Slide Number Placeholder 3">
            <a:extLst>
              <a:ext uri="{FF2B5EF4-FFF2-40B4-BE49-F238E27FC236}">
                <a16:creationId xmlns:a16="http://schemas.microsoft.com/office/drawing/2014/main" id="{44598820-96BE-4586-91F1-0C521A4B7B7E}"/>
              </a:ext>
            </a:extLst>
          </p:cNvPr>
          <p:cNvSpPr>
            <a:spLocks noGrp="1"/>
          </p:cNvSpPr>
          <p:nvPr>
            <p:ph type="sldNum" sz="quarter" idx="12"/>
          </p:nvPr>
        </p:nvSpPr>
        <p:spPr/>
        <p:txBody>
          <a:bodyPr/>
          <a:lstStyle/>
          <a:p>
            <a:fld id="{46472425-0277-41E5-AE3E-CAD9AF78CF72}" type="slidenum">
              <a:rPr lang="en-US" smtClean="0"/>
              <a:t>77</a:t>
            </a:fld>
            <a:endParaRPr lang="en-US"/>
          </a:p>
        </p:txBody>
      </p:sp>
    </p:spTree>
    <p:extLst>
      <p:ext uri="{BB962C8B-B14F-4D97-AF65-F5344CB8AC3E}">
        <p14:creationId xmlns:p14="http://schemas.microsoft.com/office/powerpoint/2010/main" val="2642784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51B6-5390-8754-10F7-734D4588036A}"/>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C363D924-7E70-D7CA-858A-00577B594B68}"/>
              </a:ext>
            </a:extLst>
          </p:cNvPr>
          <p:cNvPicPr>
            <a:picLocks noGrp="1" noChangeAspect="1"/>
          </p:cNvPicPr>
          <p:nvPr>
            <p:ph idx="1"/>
          </p:nvPr>
        </p:nvPicPr>
        <p:blipFill>
          <a:blip r:embed="rId2"/>
          <a:stretch>
            <a:fillRect/>
          </a:stretch>
        </p:blipFill>
        <p:spPr>
          <a:xfrm>
            <a:off x="539552" y="692696"/>
            <a:ext cx="8013864" cy="4525963"/>
          </a:xfrm>
        </p:spPr>
      </p:pic>
      <p:sp>
        <p:nvSpPr>
          <p:cNvPr id="4" name="Slide Number Placeholder 3">
            <a:extLst>
              <a:ext uri="{FF2B5EF4-FFF2-40B4-BE49-F238E27FC236}">
                <a16:creationId xmlns:a16="http://schemas.microsoft.com/office/drawing/2014/main" id="{C171D0FD-7A0C-0BBB-1053-0D6312CC7FF6}"/>
              </a:ext>
            </a:extLst>
          </p:cNvPr>
          <p:cNvSpPr>
            <a:spLocks noGrp="1"/>
          </p:cNvSpPr>
          <p:nvPr>
            <p:ph type="sldNum" sz="quarter" idx="12"/>
          </p:nvPr>
        </p:nvSpPr>
        <p:spPr/>
        <p:txBody>
          <a:bodyPr/>
          <a:lstStyle/>
          <a:p>
            <a:fld id="{46472425-0277-41E5-AE3E-CAD9AF78CF72}" type="slidenum">
              <a:rPr lang="en-US" smtClean="0"/>
              <a:t>78</a:t>
            </a:fld>
            <a:endParaRPr lang="en-US"/>
          </a:p>
        </p:txBody>
      </p:sp>
    </p:spTree>
    <p:extLst>
      <p:ext uri="{BB962C8B-B14F-4D97-AF65-F5344CB8AC3E}">
        <p14:creationId xmlns:p14="http://schemas.microsoft.com/office/powerpoint/2010/main" val="41979899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E2C9543-1816-81D0-8A1E-7AB4889ACA64}"/>
              </a:ext>
            </a:extLst>
          </p:cNvPr>
          <p:cNvPicPr>
            <a:picLocks noGrp="1" noChangeAspect="1"/>
          </p:cNvPicPr>
          <p:nvPr>
            <p:ph idx="1"/>
          </p:nvPr>
        </p:nvPicPr>
        <p:blipFill>
          <a:blip r:embed="rId2"/>
          <a:stretch>
            <a:fillRect/>
          </a:stretch>
        </p:blipFill>
        <p:spPr>
          <a:xfrm>
            <a:off x="531450" y="620688"/>
            <a:ext cx="8081100" cy="4525963"/>
          </a:xfrm>
        </p:spPr>
      </p:pic>
      <p:sp>
        <p:nvSpPr>
          <p:cNvPr id="4" name="Slide Number Placeholder 3">
            <a:extLst>
              <a:ext uri="{FF2B5EF4-FFF2-40B4-BE49-F238E27FC236}">
                <a16:creationId xmlns:a16="http://schemas.microsoft.com/office/drawing/2014/main" id="{6B35A786-F041-5525-1101-005B49B831D5}"/>
              </a:ext>
            </a:extLst>
          </p:cNvPr>
          <p:cNvSpPr>
            <a:spLocks noGrp="1"/>
          </p:cNvSpPr>
          <p:nvPr>
            <p:ph type="sldNum" sz="quarter" idx="12"/>
          </p:nvPr>
        </p:nvSpPr>
        <p:spPr/>
        <p:txBody>
          <a:bodyPr/>
          <a:lstStyle/>
          <a:p>
            <a:fld id="{46472425-0277-41E5-AE3E-CAD9AF78CF72}" type="slidenum">
              <a:rPr lang="en-US" smtClean="0"/>
              <a:t>79</a:t>
            </a:fld>
            <a:endParaRPr lang="en-US"/>
          </a:p>
        </p:txBody>
      </p:sp>
    </p:spTree>
    <p:extLst>
      <p:ext uri="{BB962C8B-B14F-4D97-AF65-F5344CB8AC3E}">
        <p14:creationId xmlns:p14="http://schemas.microsoft.com/office/powerpoint/2010/main" val="1333678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5775" y="299876"/>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پروپوزال چه اجزایی دارد؟</a:t>
            </a:r>
          </a:p>
        </p:txBody>
      </p:sp>
      <p:sp>
        <p:nvSpPr>
          <p:cNvPr id="3" name="Subtitle 2"/>
          <p:cNvSpPr>
            <a:spLocks noGrp="1"/>
          </p:cNvSpPr>
          <p:nvPr>
            <p:ph type="subTitle" idx="1"/>
          </p:nvPr>
        </p:nvSpPr>
        <p:spPr>
          <a:xfrm>
            <a:off x="381000" y="1239671"/>
            <a:ext cx="8382000" cy="5181600"/>
          </a:xfrm>
        </p:spPr>
        <p:txBody>
          <a:bodyPr>
            <a:noAutofit/>
          </a:bodyPr>
          <a:lstStyle/>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Content Placeholder 4"/>
          <p:cNvSpPr txBox="1">
            <a:spLocks/>
          </p:cNvSpPr>
          <p:nvPr/>
        </p:nvSpPr>
        <p:spPr bwMode="auto">
          <a:xfrm>
            <a:off x="5000625" y="1328738"/>
            <a:ext cx="3686175"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1800">
                <a:solidFill>
                  <a:schemeClr val="tx1"/>
                </a:solidFill>
                <a:latin typeface="+mn-lt"/>
                <a:cs typeface="+mn-cs"/>
              </a:defRPr>
            </a:lvl4pPr>
            <a:lvl5pPr marL="2057400" indent="-228600" algn="l" rtl="0" eaLnBrk="0" fontAlgn="base" hangingPunct="0">
              <a:spcBef>
                <a:spcPct val="20000"/>
              </a:spcBef>
              <a:spcAft>
                <a:spcPct val="0"/>
              </a:spcAft>
              <a:buChar char="»"/>
              <a:defRPr sz="1800">
                <a:solidFill>
                  <a:schemeClr val="tx1"/>
                </a:solidFill>
                <a:latin typeface="+mn-lt"/>
                <a:cs typeface="+mn-cs"/>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Calibri"/>
                <a:ea typeface="+mn-ea"/>
                <a:cs typeface="B Nazanin" panose="00000400000000000000" pitchFamily="2" charset="-78"/>
              </a:rPr>
              <a:t>انتخاب عنوان</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Calibri"/>
                <a:ea typeface="+mn-ea"/>
                <a:cs typeface="B Nazanin" panose="00000400000000000000" pitchFamily="2" charset="-78"/>
              </a:rPr>
              <a:t>بیان مساله</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Calibri"/>
                <a:ea typeface="+mn-ea"/>
                <a:cs typeface="B Nazanin" panose="00000400000000000000" pitchFamily="2" charset="-78"/>
              </a:rPr>
              <a:t>مروری بر متون</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Calibri"/>
                <a:ea typeface="+mn-ea"/>
                <a:cs typeface="B Nazanin" panose="00000400000000000000" pitchFamily="2" charset="-78"/>
              </a:rPr>
              <a:t>اهداف، فرضیات و سوالات</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Calibri"/>
                <a:ea typeface="+mn-ea"/>
                <a:cs typeface="B Nazanin" panose="00000400000000000000" pitchFamily="2" charset="-78"/>
              </a:rPr>
              <a:t>تبیین و تعریف متغیرها</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Calibri"/>
                <a:ea typeface="+mn-ea"/>
                <a:cs typeface="B Nazanin" panose="00000400000000000000" pitchFamily="2" charset="-78"/>
              </a:rPr>
              <a:t>نوع و روش مطالعه</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Calibri"/>
                <a:ea typeface="+mn-ea"/>
                <a:cs typeface="B Nazanin" panose="00000400000000000000" pitchFamily="2" charset="-78"/>
              </a:rPr>
              <a:t>جامعه پژوهش و حجم نمونه</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Calibri"/>
                <a:ea typeface="+mn-ea"/>
                <a:cs typeface="B Nazanin" panose="00000400000000000000" pitchFamily="2" charset="-78"/>
              </a:rPr>
              <a:t>روش نمونه گیری</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Calibri"/>
                <a:ea typeface="+mn-ea"/>
                <a:cs typeface="B Nazanin" panose="00000400000000000000" pitchFamily="2" charset="-78"/>
              </a:rPr>
              <a:t>ابزار گردآوری داده ها</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Calibri"/>
                <a:ea typeface="+mn-ea"/>
                <a:cs typeface="B Nazanin" panose="00000400000000000000" pitchFamily="2" charset="-78"/>
              </a:rPr>
              <a:t>پایایی و روایی ابزار گردآوری</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rgbClr val="000000"/>
              </a:solidFill>
              <a:effectLst/>
              <a:uLnTx/>
              <a:uFillTx/>
              <a:latin typeface="Calibri"/>
              <a:ea typeface="+mn-ea"/>
              <a:cs typeface="B Nazanin" panose="00000400000000000000" pitchFamily="2" charset="-78"/>
            </a:endParaRPr>
          </a:p>
        </p:txBody>
      </p:sp>
      <p:sp>
        <p:nvSpPr>
          <p:cNvPr id="6" name="Content Placeholder 4"/>
          <p:cNvSpPr txBox="1">
            <a:spLocks/>
          </p:cNvSpPr>
          <p:nvPr/>
        </p:nvSpPr>
        <p:spPr bwMode="auto">
          <a:xfrm>
            <a:off x="990600" y="1352711"/>
            <a:ext cx="3686175" cy="4786313"/>
          </a:xfrm>
          <a:prstGeom prst="rect">
            <a:avLst/>
          </a:prstGeom>
          <a:noFill/>
          <a:ln w="9525">
            <a:noFill/>
            <a:miter lim="800000"/>
            <a:headEnd/>
            <a:tailEnd/>
          </a:ln>
        </p:spPr>
        <p:txBody>
          <a:bodyPr/>
          <a:lstStyle/>
          <a:p>
            <a:pPr marL="342900" marR="0" lvl="0" indent="-342900" algn="just"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Verdana"/>
                <a:ea typeface="+mn-ea"/>
                <a:cs typeface="B Nazanin" pitchFamily="2" charset="-78"/>
              </a:rPr>
              <a:t>محدودیت ها و مشکلات</a:t>
            </a:r>
          </a:p>
          <a:p>
            <a:pPr marL="342900" marR="0" lvl="0" indent="-342900" algn="just"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Verdana"/>
                <a:ea typeface="+mn-ea"/>
                <a:cs typeface="B Nazanin" pitchFamily="2" charset="-78"/>
              </a:rPr>
              <a:t>ملاحظات اخلاقی</a:t>
            </a:r>
          </a:p>
          <a:p>
            <a:pPr marL="342900" marR="0" lvl="0" indent="-342900" algn="just"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Verdana"/>
                <a:ea typeface="+mn-ea"/>
                <a:cs typeface="B Nazanin" pitchFamily="2" charset="-78"/>
              </a:rPr>
              <a:t>جدول گانت اجرایی</a:t>
            </a:r>
          </a:p>
          <a:p>
            <a:pPr marL="342900" marR="0" lvl="0" indent="-342900" algn="just"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Verdana"/>
                <a:ea typeface="+mn-ea"/>
                <a:cs typeface="B Nazanin" pitchFamily="2" charset="-78"/>
              </a:rPr>
              <a:t>منبع نویسی</a:t>
            </a:r>
          </a:p>
          <a:p>
            <a:pPr marL="342900" marR="0" lvl="0" indent="-342900" algn="just" defTabSz="914400" rtl="1" eaLnBrk="0" fontAlgn="base" latinLnBrk="0" hangingPunct="0">
              <a:lnSpc>
                <a:spcPct val="100000"/>
              </a:lnSpc>
              <a:spcBef>
                <a:spcPct val="20000"/>
              </a:spcBef>
              <a:spcAft>
                <a:spcPct val="0"/>
              </a:spcAft>
              <a:buClrTx/>
              <a:buSzTx/>
              <a:buFontTx/>
              <a:buChar char="•"/>
              <a:tabLst/>
              <a:defRPr/>
            </a:pPr>
            <a:r>
              <a:rPr kumimoji="0" lang="fa-IR" sz="2800" b="0" i="0" u="none" strike="noStrike" kern="0" cap="none" spc="0" normalizeH="0" baseline="0" noProof="0" dirty="0">
                <a:ln>
                  <a:noFill/>
                </a:ln>
                <a:solidFill>
                  <a:srgbClr val="000000"/>
                </a:solidFill>
                <a:effectLst/>
                <a:uLnTx/>
                <a:uFillTx/>
                <a:latin typeface="Verdana"/>
                <a:ea typeface="+mn-ea"/>
                <a:cs typeface="B Nazanin" pitchFamily="2" charset="-78"/>
              </a:rPr>
              <a:t>بودجه بندی</a:t>
            </a:r>
          </a:p>
          <a:p>
            <a:pPr marL="0" marR="0" lvl="0" indent="0" algn="just" defTabSz="914400" rtl="1" eaLnBrk="0" fontAlgn="base" latinLnBrk="0" hangingPunct="0">
              <a:lnSpc>
                <a:spcPct val="100000"/>
              </a:lnSpc>
              <a:spcBef>
                <a:spcPct val="20000"/>
              </a:spcBef>
              <a:spcAft>
                <a:spcPct val="0"/>
              </a:spcAft>
              <a:buClrTx/>
              <a:buSzTx/>
              <a:buFontTx/>
              <a:buNone/>
              <a:tabLst/>
              <a:defRPr/>
            </a:pPr>
            <a:endParaRPr kumimoji="0" lang="fa-IR" sz="2800" b="0" i="0" u="none" strike="noStrike" kern="0" cap="none" spc="0" normalizeH="0" baseline="0" noProof="0" dirty="0">
              <a:ln>
                <a:noFill/>
              </a:ln>
              <a:solidFill>
                <a:srgbClr val="000000"/>
              </a:solidFill>
              <a:effectLst/>
              <a:uLnTx/>
              <a:uFillTx/>
              <a:latin typeface="Verdana"/>
              <a:ea typeface="+mn-ea"/>
              <a:cs typeface="B Nazanin" pitchFamily="2" charset="-78"/>
            </a:endParaRPr>
          </a:p>
        </p:txBody>
      </p:sp>
    </p:spTree>
    <p:extLst>
      <p:ext uri="{BB962C8B-B14F-4D97-AF65-F5344CB8AC3E}">
        <p14:creationId xmlns:p14="http://schemas.microsoft.com/office/powerpoint/2010/main" val="28094633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3493-E134-CC38-1AA2-458186D7966F}"/>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2C070F9D-DE2E-AABD-C417-8FFCDCFFC824}"/>
              </a:ext>
            </a:extLst>
          </p:cNvPr>
          <p:cNvPicPr>
            <a:picLocks noGrp="1" noChangeAspect="1"/>
          </p:cNvPicPr>
          <p:nvPr>
            <p:ph idx="1"/>
          </p:nvPr>
        </p:nvPicPr>
        <p:blipFill>
          <a:blip r:embed="rId2"/>
          <a:stretch>
            <a:fillRect/>
          </a:stretch>
        </p:blipFill>
        <p:spPr>
          <a:xfrm>
            <a:off x="532784" y="548680"/>
            <a:ext cx="8120516" cy="4525963"/>
          </a:xfrm>
        </p:spPr>
      </p:pic>
      <p:sp>
        <p:nvSpPr>
          <p:cNvPr id="4" name="Slide Number Placeholder 3">
            <a:extLst>
              <a:ext uri="{FF2B5EF4-FFF2-40B4-BE49-F238E27FC236}">
                <a16:creationId xmlns:a16="http://schemas.microsoft.com/office/drawing/2014/main" id="{D0F9A116-A8EF-ED29-E47C-3F44CC435C24}"/>
              </a:ext>
            </a:extLst>
          </p:cNvPr>
          <p:cNvSpPr>
            <a:spLocks noGrp="1"/>
          </p:cNvSpPr>
          <p:nvPr>
            <p:ph type="sldNum" sz="quarter" idx="12"/>
          </p:nvPr>
        </p:nvSpPr>
        <p:spPr/>
        <p:txBody>
          <a:bodyPr/>
          <a:lstStyle/>
          <a:p>
            <a:fld id="{46472425-0277-41E5-AE3E-CAD9AF78CF72}" type="slidenum">
              <a:rPr lang="en-US" smtClean="0"/>
              <a:t>80</a:t>
            </a:fld>
            <a:endParaRPr lang="en-US"/>
          </a:p>
        </p:txBody>
      </p:sp>
    </p:spTree>
    <p:extLst>
      <p:ext uri="{BB962C8B-B14F-4D97-AF65-F5344CB8AC3E}">
        <p14:creationId xmlns:p14="http://schemas.microsoft.com/office/powerpoint/2010/main" val="15928234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DB78-F843-4D67-18FD-15FBCE3A98F2}"/>
              </a:ext>
            </a:extLst>
          </p:cNvPr>
          <p:cNvSpPr>
            <a:spLocks noGrp="1"/>
          </p:cNvSpPr>
          <p:nvPr>
            <p:ph type="title"/>
          </p:nvPr>
        </p:nvSpPr>
        <p:spPr/>
        <p:txBody>
          <a:bodyPr/>
          <a:lstStyle/>
          <a:p>
            <a:endParaRPr lang="fa-IR"/>
          </a:p>
        </p:txBody>
      </p:sp>
      <p:pic>
        <p:nvPicPr>
          <p:cNvPr id="6" name="Content Placeholder 5">
            <a:extLst>
              <a:ext uri="{FF2B5EF4-FFF2-40B4-BE49-F238E27FC236}">
                <a16:creationId xmlns:a16="http://schemas.microsoft.com/office/drawing/2014/main" id="{833C064F-F58D-5BAD-9D25-7D05236488C4}"/>
              </a:ext>
            </a:extLst>
          </p:cNvPr>
          <p:cNvPicPr>
            <a:picLocks noGrp="1" noChangeAspect="1"/>
          </p:cNvPicPr>
          <p:nvPr>
            <p:ph idx="1"/>
          </p:nvPr>
        </p:nvPicPr>
        <p:blipFill>
          <a:blip r:embed="rId2"/>
          <a:stretch>
            <a:fillRect/>
          </a:stretch>
        </p:blipFill>
        <p:spPr>
          <a:xfrm>
            <a:off x="457200" y="620688"/>
            <a:ext cx="8229600" cy="4512114"/>
          </a:xfrm>
        </p:spPr>
      </p:pic>
      <p:sp>
        <p:nvSpPr>
          <p:cNvPr id="4" name="Slide Number Placeholder 3">
            <a:extLst>
              <a:ext uri="{FF2B5EF4-FFF2-40B4-BE49-F238E27FC236}">
                <a16:creationId xmlns:a16="http://schemas.microsoft.com/office/drawing/2014/main" id="{AD1388E5-7847-38B9-CA42-541A0D6D6B24}"/>
              </a:ext>
            </a:extLst>
          </p:cNvPr>
          <p:cNvSpPr>
            <a:spLocks noGrp="1"/>
          </p:cNvSpPr>
          <p:nvPr>
            <p:ph type="sldNum" sz="quarter" idx="12"/>
          </p:nvPr>
        </p:nvSpPr>
        <p:spPr/>
        <p:txBody>
          <a:bodyPr/>
          <a:lstStyle/>
          <a:p>
            <a:fld id="{46472425-0277-41E5-AE3E-CAD9AF78CF72}" type="slidenum">
              <a:rPr lang="en-US" smtClean="0"/>
              <a:t>81</a:t>
            </a:fld>
            <a:endParaRPr lang="en-US"/>
          </a:p>
        </p:txBody>
      </p:sp>
    </p:spTree>
    <p:extLst>
      <p:ext uri="{BB962C8B-B14F-4D97-AF65-F5344CB8AC3E}">
        <p14:creationId xmlns:p14="http://schemas.microsoft.com/office/powerpoint/2010/main" val="10911879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0860" y="371374"/>
            <a:ext cx="8382000" cy="599728"/>
          </a:xfrm>
          <a:solidFill>
            <a:srgbClr val="FFFF00"/>
          </a:solidFill>
          <a:ln>
            <a:solidFill>
              <a:srgbClr val="00B0F0"/>
            </a:solidFill>
          </a:ln>
        </p:spPr>
        <p:txBody>
          <a:bodyPr>
            <a:normAutofit/>
          </a:bodyPr>
          <a:lstStyle/>
          <a:p>
            <a:pPr marL="342900" marR="0" lvl="0" indent="-342900" defTabSz="457200" rtl="0" eaLnBrk="1" fontAlgn="auto" latinLnBrk="0" hangingPunct="1">
              <a:lnSpc>
                <a:spcPct val="80000"/>
              </a:lnSpc>
              <a:spcBef>
                <a:spcPts val="1000"/>
              </a:spcBef>
              <a:spcAft>
                <a:spcPts val="0"/>
              </a:spcAft>
              <a:buClr>
                <a:srgbClr val="1E5155">
                  <a:lumMod val="40000"/>
                  <a:lumOff val="60000"/>
                </a:srgbClr>
              </a:buClr>
              <a:buSzPct val="80000"/>
              <a:buFont typeface="Arial" pitchFamily="34" charset="0"/>
              <a:buNone/>
              <a:tabLst/>
              <a:defRPr/>
            </a:pPr>
            <a:r>
              <a:rPr lang="fa-IR" sz="2000" dirty="0">
                <a:latin typeface="IranNastaliq" pitchFamily="18" charset="0"/>
                <a:cs typeface="B Zar" panose="00000400000000000000" pitchFamily="2" charset="-78"/>
              </a:rPr>
              <a:t> </a:t>
            </a:r>
            <a:r>
              <a:rPr kumimoji="0" lang="fa-IR" altLang="en-US" sz="24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B Zar" panose="00000400000000000000" pitchFamily="2" charset="-78"/>
              </a:rPr>
              <a:t>فرمول نگارش بررسی متون</a:t>
            </a:r>
            <a:endParaRPr lang="fa-IR" sz="2400" dirty="0">
              <a:latin typeface="IranNastaliq" pitchFamily="18" charset="0"/>
              <a:cs typeface="B Zar" panose="00000400000000000000" pitchFamily="2" charset="-78"/>
            </a:endParaRPr>
          </a:p>
        </p:txBody>
      </p:sp>
      <p:sp>
        <p:nvSpPr>
          <p:cNvPr id="3" name="Subtitle 2"/>
          <p:cNvSpPr>
            <a:spLocks noGrp="1"/>
          </p:cNvSpPr>
          <p:nvPr>
            <p:ph type="subTitle" idx="1"/>
          </p:nvPr>
        </p:nvSpPr>
        <p:spPr>
          <a:xfrm>
            <a:off x="381000" y="980729"/>
            <a:ext cx="8382000" cy="4968551"/>
          </a:xfrm>
        </p:spPr>
        <p:txBody>
          <a:bodyPr>
            <a:noAutofit/>
          </a:bodyPr>
          <a:lstStyle/>
          <a:p>
            <a:pPr marL="342900" lvl="0" indent="-342900" defTabSz="457200">
              <a:spcBef>
                <a:spcPts val="1000"/>
              </a:spcBef>
              <a:buClr>
                <a:srgbClr val="1E5155">
                  <a:lumMod val="40000"/>
                  <a:lumOff val="60000"/>
                </a:srgbClr>
              </a:buClr>
              <a:buSzPct val="80000"/>
            </a:pPr>
            <a:endParaRPr lang="fa-IR" altLang="en-US" sz="1400" b="1" dirty="0">
              <a:solidFill>
                <a:schemeClr val="tx1">
                  <a:lumMod val="95000"/>
                  <a:lumOff val="5000"/>
                </a:schemeClr>
              </a:solidFill>
              <a:latin typeface="Century Gothic" panose="020B0502020202020204"/>
              <a:ea typeface="+mj-ea"/>
              <a:cs typeface="B Nazanin" panose="00000400000000000000" pitchFamily="2" charset="-78"/>
            </a:endParaRPr>
          </a:p>
          <a:p>
            <a:pPr lvl="0" algn="justLow" defTabSz="457200" rtl="1">
              <a:spcBef>
                <a:spcPts val="1000"/>
              </a:spcBef>
              <a:buClr>
                <a:srgbClr val="1E5155">
                  <a:lumMod val="40000"/>
                  <a:lumOff val="60000"/>
                </a:srgbClr>
              </a:buClr>
              <a:buSzPct val="80000"/>
            </a:pPr>
            <a:r>
              <a:rPr lang="fa-IR" altLang="en-US" sz="2000" b="1" dirty="0">
                <a:solidFill>
                  <a:schemeClr val="tx1">
                    <a:lumMod val="95000"/>
                    <a:lumOff val="5000"/>
                  </a:schemeClr>
                </a:solidFill>
                <a:latin typeface="Century Gothic" panose="020B0502020202020204"/>
                <a:ea typeface="+mj-ea"/>
                <a:cs typeface="B Zar" panose="00000400000000000000" pitchFamily="2" charset="-78"/>
              </a:rPr>
              <a:t>نام نویسنده اول وهمکاران    +  عنوان پژوهش +  سال انجام مطالعه +  کشور و شهر +  جامعه پژوهش +  تعداد نمونه ها +  روش نمونه گیری +  </a:t>
            </a:r>
            <a:r>
              <a:rPr kumimoji="0" lang="fa-IR" altLang="en-US" sz="20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B Zar" panose="00000400000000000000" pitchFamily="2" charset="-78"/>
              </a:rPr>
              <a:t>ابزارمورد استفاده </a:t>
            </a:r>
            <a:r>
              <a:rPr lang="fa-IR" altLang="en-US" sz="2000" b="1" dirty="0">
                <a:solidFill>
                  <a:schemeClr val="tx1">
                    <a:lumMod val="95000"/>
                    <a:lumOff val="5000"/>
                  </a:schemeClr>
                </a:solidFill>
                <a:latin typeface="Century Gothic" panose="020B0502020202020204"/>
                <a:ea typeface="+mj-ea"/>
                <a:cs typeface="B Zar" panose="00000400000000000000" pitchFamily="2" charset="-78"/>
              </a:rPr>
              <a:t>+  </a:t>
            </a:r>
            <a:r>
              <a:rPr kumimoji="0" lang="fa-IR" altLang="en-US" sz="20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B Zar" panose="00000400000000000000" pitchFamily="2" charset="-78"/>
              </a:rPr>
              <a:t>روشهای تجزیه وتحلیل داده ها</a:t>
            </a:r>
            <a:r>
              <a:rPr lang="fa-IR" altLang="en-US" sz="2000" b="1" dirty="0">
                <a:solidFill>
                  <a:schemeClr val="tx1">
                    <a:lumMod val="95000"/>
                    <a:lumOff val="5000"/>
                  </a:schemeClr>
                </a:solidFill>
                <a:latin typeface="Century Gothic" panose="020B0502020202020204"/>
                <a:ea typeface="+mj-ea"/>
                <a:cs typeface="B Zar" panose="00000400000000000000" pitchFamily="2" charset="-78"/>
              </a:rPr>
              <a:t> +  </a:t>
            </a:r>
            <a:r>
              <a:rPr lang="fa-IR" altLang="en-US" sz="2000" b="1" dirty="0">
                <a:solidFill>
                  <a:prstClr val="black">
                    <a:lumMod val="95000"/>
                    <a:lumOff val="5000"/>
                  </a:prstClr>
                </a:solidFill>
                <a:latin typeface="Century Gothic" panose="020B0502020202020204"/>
                <a:cs typeface="B Zar" panose="00000400000000000000" pitchFamily="2" charset="-78"/>
              </a:rPr>
              <a:t>ن</a:t>
            </a:r>
            <a:r>
              <a:rPr kumimoji="0" lang="fa-IR" altLang="en-US" sz="20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B Zar" panose="00000400000000000000" pitchFamily="2" charset="-78"/>
              </a:rPr>
              <a:t>تایج براساس سوال اصلی پژوهش</a:t>
            </a:r>
            <a:r>
              <a:rPr lang="fa-IR" altLang="en-US" sz="2000" b="1" dirty="0">
                <a:solidFill>
                  <a:schemeClr val="tx1">
                    <a:lumMod val="95000"/>
                    <a:lumOff val="5000"/>
                  </a:schemeClr>
                </a:solidFill>
                <a:latin typeface="Century Gothic" panose="020B0502020202020204"/>
                <a:ea typeface="+mj-ea"/>
                <a:cs typeface="B Zar" panose="00000400000000000000" pitchFamily="2" charset="-78"/>
              </a:rPr>
              <a:t> + </a:t>
            </a:r>
            <a:r>
              <a:rPr kumimoji="0" lang="fa-IR" altLang="en-US" sz="20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B Zar" panose="00000400000000000000" pitchFamily="2" charset="-78"/>
              </a:rPr>
              <a:t> بحث</a:t>
            </a:r>
            <a:r>
              <a:rPr lang="fa-IR" altLang="en-US" sz="2000" b="1" dirty="0">
                <a:solidFill>
                  <a:schemeClr val="tx1">
                    <a:lumMod val="95000"/>
                    <a:lumOff val="5000"/>
                  </a:schemeClr>
                </a:solidFill>
                <a:latin typeface="Century Gothic" panose="020B0502020202020204"/>
                <a:ea typeface="+mj-ea"/>
                <a:cs typeface="B Zar" panose="00000400000000000000" pitchFamily="2" charset="-78"/>
              </a:rPr>
              <a:t> +  </a:t>
            </a:r>
            <a:r>
              <a:rPr kumimoji="0" lang="fa-IR" altLang="en-US" sz="20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B Zar" panose="00000400000000000000" pitchFamily="2" charset="-78"/>
              </a:rPr>
              <a:t>نتیجه گیری</a:t>
            </a:r>
            <a:r>
              <a:rPr lang="fa-IR" altLang="en-US" sz="2000" b="1" dirty="0">
                <a:solidFill>
                  <a:schemeClr val="tx1">
                    <a:lumMod val="95000"/>
                    <a:lumOff val="5000"/>
                  </a:schemeClr>
                </a:solidFill>
                <a:latin typeface="Century Gothic" panose="020B0502020202020204"/>
                <a:ea typeface="+mj-ea"/>
                <a:cs typeface="B Zar" panose="00000400000000000000" pitchFamily="2" charset="-78"/>
              </a:rPr>
              <a:t> +  </a:t>
            </a:r>
            <a:r>
              <a:rPr kumimoji="0" lang="fa-IR" altLang="en-US" sz="2000" b="1" i="0" u="none" strike="noStrike" kern="1200" cap="none" spc="0" normalizeH="0" baseline="0" noProof="0" dirty="0">
                <a:ln>
                  <a:noFill/>
                </a:ln>
                <a:solidFill>
                  <a:prstClr val="black">
                    <a:lumMod val="95000"/>
                    <a:lumOff val="5000"/>
                  </a:prstClr>
                </a:solidFill>
                <a:effectLst/>
                <a:uLnTx/>
                <a:uFillTx/>
                <a:latin typeface="Century Gothic" panose="020B0502020202020204"/>
                <a:ea typeface="+mn-ea"/>
                <a:cs typeface="B Zar" panose="00000400000000000000" pitchFamily="2" charset="-78"/>
              </a:rPr>
              <a:t>پیشنهادات</a:t>
            </a:r>
            <a:endParaRPr kumimoji="0" lang="en-US" sz="2000" b="1" i="0" u="none" strike="noStrike" kern="1200" cap="none" spc="0" normalizeH="0" baseline="0" noProof="0" dirty="0">
              <a:ln>
                <a:noFill/>
              </a:ln>
              <a:solidFill>
                <a:prstClr val="black">
                  <a:lumMod val="95000"/>
                  <a:lumOff val="5000"/>
                </a:prstClr>
              </a:solidFill>
              <a:effectLst/>
              <a:uLnTx/>
              <a:uFillTx/>
              <a:latin typeface="Calibri"/>
              <a:ea typeface="+mn-ea"/>
              <a:cs typeface="B Zar" panose="00000400000000000000" pitchFamily="2" charset="-78"/>
            </a:endParaRPr>
          </a:p>
          <a:p>
            <a:pPr marL="342900" lvl="0" indent="-342900" algn="r" defTabSz="457200" rtl="1">
              <a:spcBef>
                <a:spcPts val="1000"/>
              </a:spcBef>
              <a:buClr>
                <a:srgbClr val="1E5155">
                  <a:lumMod val="40000"/>
                  <a:lumOff val="60000"/>
                </a:srgbClr>
              </a:buClr>
              <a:buSzPct val="80000"/>
            </a:pPr>
            <a:endParaRPr lang="fa-IR" altLang="en-US" sz="1400" dirty="0">
              <a:solidFill>
                <a:schemeClr val="tx1">
                  <a:lumMod val="95000"/>
                  <a:lumOff val="5000"/>
                </a:schemeClr>
              </a:solidFill>
              <a:latin typeface="Century Gothic" panose="020B0502020202020204"/>
              <a:ea typeface="+mj-ea"/>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2300107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normAutofit fontScale="90000"/>
          </a:bodyPr>
          <a:lstStyle/>
          <a:p>
            <a:r>
              <a:rPr lang="fa-IR" sz="6000" dirty="0">
                <a:solidFill>
                  <a:schemeClr val="tx1">
                    <a:lumMod val="95000"/>
                    <a:lumOff val="5000"/>
                  </a:schemeClr>
                </a:solidFill>
                <a:latin typeface="Angsana New" panose="02020603050405020304" pitchFamily="18" charset="-34"/>
                <a:cs typeface="B Zar" panose="00000400000000000000" pitchFamily="2" charset="-78"/>
              </a:rPr>
              <a:t> </a:t>
            </a:r>
            <a:r>
              <a:rPr lang="ar-SA" sz="6000" dirty="0">
                <a:solidFill>
                  <a:schemeClr val="tx1">
                    <a:lumMod val="95000"/>
                    <a:lumOff val="5000"/>
                  </a:schemeClr>
                </a:solidFill>
                <a:latin typeface="Angsana New" panose="02020603050405020304" pitchFamily="18" charset="-34"/>
              </a:rPr>
              <a:t> </a:t>
            </a:r>
            <a:r>
              <a:rPr lang="en-US" sz="6000" dirty="0">
                <a:solidFill>
                  <a:schemeClr val="tx1">
                    <a:lumMod val="95000"/>
                    <a:lumOff val="5000"/>
                  </a:schemeClr>
                </a:solidFill>
                <a:latin typeface="Angsana New" panose="02020603050405020304" pitchFamily="18" charset="-34"/>
              </a:rPr>
              <a:t>(</a:t>
            </a:r>
            <a:r>
              <a:rPr lang="en-US" sz="6000" dirty="0">
                <a:solidFill>
                  <a:schemeClr val="tx1">
                    <a:lumMod val="95000"/>
                    <a:lumOff val="5000"/>
                  </a:schemeClr>
                </a:solidFill>
                <a:latin typeface="Angsana New" panose="02020603050405020304" pitchFamily="18" charset="-34"/>
                <a:cs typeface="Angsana New" panose="02020603050405020304" pitchFamily="18" charset="-34"/>
              </a:rPr>
              <a:t>Objectives)</a:t>
            </a:r>
            <a:r>
              <a:rPr lang="ar-SA" dirty="0">
                <a:solidFill>
                  <a:prstClr val="black">
                    <a:lumMod val="95000"/>
                    <a:lumOff val="5000"/>
                  </a:prstClr>
                </a:solidFill>
                <a:latin typeface="Angsana New" panose="02020603050405020304" pitchFamily="18" charset="-34"/>
                <a:cs typeface="B Zar" panose="00000400000000000000" pitchFamily="2" charset="-78"/>
              </a:rPr>
              <a:t> </a:t>
            </a:r>
            <a:r>
              <a:rPr lang="ar-SA" sz="4900" dirty="0">
                <a:solidFill>
                  <a:prstClr val="black">
                    <a:lumMod val="95000"/>
                    <a:lumOff val="5000"/>
                  </a:prstClr>
                </a:solidFill>
                <a:latin typeface="Angsana New" panose="02020603050405020304" pitchFamily="18" charset="-34"/>
                <a:cs typeface="B Zar" panose="00000400000000000000" pitchFamily="2" charset="-78"/>
              </a:rPr>
              <a:t>اهداف</a:t>
            </a:r>
            <a:endParaRPr lang="fa-IR" dirty="0">
              <a:solidFill>
                <a:schemeClr val="tx1">
                  <a:lumMod val="95000"/>
                  <a:lumOff val="5000"/>
                </a:schemeClr>
              </a:solidFill>
              <a:latin typeface="Angsana New" panose="02020603050405020304" pitchFamily="18" charset="-34"/>
              <a:cs typeface="B Zar" panose="00000400000000000000" pitchFamily="2" charset="-78"/>
            </a:endParaRPr>
          </a:p>
        </p:txBody>
      </p:sp>
      <p:sp>
        <p:nvSpPr>
          <p:cNvPr id="3" name="Subtitle 2"/>
          <p:cNvSpPr>
            <a:spLocks noGrp="1"/>
          </p:cNvSpPr>
          <p:nvPr>
            <p:ph type="subTitle" idx="1"/>
          </p:nvPr>
        </p:nvSpPr>
        <p:spPr>
          <a:xfrm>
            <a:off x="381000" y="1239671"/>
            <a:ext cx="8382000" cy="5181600"/>
          </a:xfrm>
        </p:spPr>
        <p:txBody>
          <a:bodyPr>
            <a:noAutofit/>
          </a:bodyPr>
          <a:lstStyle/>
          <a:p>
            <a:pPr algn="justLow" rtl="1"/>
            <a:r>
              <a:rPr lang="fa-IR" sz="2800" dirty="0">
                <a:solidFill>
                  <a:schemeClr val="tx1">
                    <a:lumMod val="95000"/>
                    <a:lumOff val="5000"/>
                  </a:schemeClr>
                </a:solidFill>
                <a:cs typeface="B Zar" panose="00000400000000000000" pitchFamily="2" charset="-78"/>
              </a:rPr>
              <a:t>تعريف هدف:</a:t>
            </a:r>
          </a:p>
          <a:p>
            <a:pPr algn="justLow" rtl="1"/>
            <a:r>
              <a:rPr lang="fa-IR" sz="2800" dirty="0">
                <a:solidFill>
                  <a:schemeClr val="tx1">
                    <a:lumMod val="95000"/>
                    <a:lumOff val="5000"/>
                  </a:schemeClr>
                </a:solidFill>
                <a:cs typeface="B Zar" panose="00000400000000000000" pitchFamily="2" charset="-78"/>
              </a:rPr>
              <a:t>خلاصه‌ آنچه كه با انجام طرح تحقيقاتي بايد به آن دست يافت. </a:t>
            </a:r>
            <a:endParaRPr lang="fa-IR" sz="2200" dirty="0">
              <a:solidFill>
                <a:schemeClr val="tx1">
                  <a:lumMod val="95000"/>
                  <a:lumOff val="5000"/>
                </a:schemeClr>
              </a:solidFill>
              <a:cs typeface="B Zar" panose="00000400000000000000" pitchFamily="2" charset="-78"/>
            </a:endParaRPr>
          </a:p>
          <a:p>
            <a:pPr algn="justLow" rtl="1"/>
            <a:r>
              <a:rPr lang="fa-IR" sz="2800" dirty="0">
                <a:solidFill>
                  <a:schemeClr val="tx1">
                    <a:lumMod val="95000"/>
                    <a:lumOff val="5000"/>
                  </a:schemeClr>
                </a:solidFill>
                <a:cs typeface="B Zar" panose="00000400000000000000" pitchFamily="2" charset="-78"/>
              </a:rPr>
              <a:t>علت نوشتن اهداف:</a:t>
            </a:r>
            <a:r>
              <a:rPr lang="fa-IR" sz="2800" dirty="0">
                <a:solidFill>
                  <a:prstClr val="black">
                    <a:lumMod val="95000"/>
                    <a:lumOff val="5000"/>
                  </a:prstClr>
                </a:solidFill>
                <a:cs typeface="B Zar" panose="00000400000000000000" pitchFamily="2" charset="-78"/>
              </a:rPr>
              <a:t> دستیابی به </a:t>
            </a:r>
            <a:r>
              <a:rPr lang="en-US" sz="5400" dirty="0">
                <a:solidFill>
                  <a:srgbClr val="FF0000"/>
                </a:solidFill>
                <a:latin typeface="Angsana New" panose="02020603050405020304" pitchFamily="18" charset="-34"/>
                <a:cs typeface="Angsana New" panose="02020603050405020304" pitchFamily="18" charset="-34"/>
              </a:rPr>
              <a:t>FAO </a:t>
            </a:r>
            <a:endParaRPr lang="fa-IR" sz="5400" dirty="0">
              <a:solidFill>
                <a:srgbClr val="FF0000"/>
              </a:solidFill>
              <a:latin typeface="Angsana New" panose="02020603050405020304" pitchFamily="18" charset="-34"/>
              <a:cs typeface="B Zar" panose="00000400000000000000" pitchFamily="2" charset="-78"/>
            </a:endParaRPr>
          </a:p>
          <a:p>
            <a:pPr marL="685800" indent="-685800" algn="justLow" rtl="1">
              <a:buFont typeface="Wingdings" panose="05000000000000000000" pitchFamily="2" charset="2"/>
              <a:buChar char="ü"/>
            </a:pPr>
            <a:r>
              <a:rPr lang="en-US" sz="2800" dirty="0">
                <a:solidFill>
                  <a:schemeClr val="tx1">
                    <a:lumMod val="95000"/>
                    <a:lumOff val="5000"/>
                  </a:schemeClr>
                </a:solidFill>
                <a:cs typeface="B Zar" panose="00000400000000000000" pitchFamily="2" charset="-78"/>
              </a:rPr>
              <a:t> (</a:t>
            </a:r>
            <a:r>
              <a:rPr lang="en-US" sz="5400" dirty="0">
                <a:solidFill>
                  <a:srgbClr val="FF0000"/>
                </a:solidFill>
                <a:latin typeface="Angsana New" panose="02020603050405020304" pitchFamily="18" charset="-34"/>
                <a:cs typeface="Angsana New" panose="02020603050405020304" pitchFamily="18" charset="-34"/>
              </a:rPr>
              <a:t>F</a:t>
            </a:r>
            <a:r>
              <a:rPr lang="en-US" sz="5400" dirty="0">
                <a:solidFill>
                  <a:schemeClr val="tx1">
                    <a:lumMod val="95000"/>
                    <a:lumOff val="5000"/>
                  </a:schemeClr>
                </a:solidFill>
                <a:latin typeface="Angsana New" panose="02020603050405020304" pitchFamily="18" charset="-34"/>
                <a:cs typeface="Angsana New" panose="02020603050405020304" pitchFamily="18" charset="-34"/>
              </a:rPr>
              <a:t>ocus</a:t>
            </a:r>
            <a:r>
              <a:rPr lang="en-US" sz="2800" dirty="0">
                <a:solidFill>
                  <a:schemeClr val="tx1">
                    <a:lumMod val="95000"/>
                    <a:lumOff val="5000"/>
                  </a:schemeClr>
                </a:solidFill>
                <a:cs typeface="B Zar" panose="00000400000000000000" pitchFamily="2" charset="-78"/>
              </a:rPr>
              <a:t>)</a:t>
            </a:r>
            <a:r>
              <a:rPr lang="fa-IR" sz="2800" dirty="0">
                <a:solidFill>
                  <a:schemeClr val="tx1">
                    <a:lumMod val="95000"/>
                    <a:lumOff val="5000"/>
                  </a:schemeClr>
                </a:solidFill>
                <a:cs typeface="B Zar" panose="00000400000000000000" pitchFamily="2" charset="-78"/>
              </a:rPr>
              <a:t>  تمركز بر روي مطالبي كه مطالعه براي آن طراحي شده است. </a:t>
            </a:r>
          </a:p>
          <a:p>
            <a:pPr marL="457200" indent="-457200" algn="justLow" rtl="1">
              <a:buFont typeface="Wingdings" panose="05000000000000000000" pitchFamily="2" charset="2"/>
              <a:buChar char="ü"/>
            </a:pPr>
            <a:r>
              <a:rPr lang="fa-IR" sz="2800" dirty="0">
                <a:solidFill>
                  <a:schemeClr val="tx1">
                    <a:lumMod val="95000"/>
                    <a:lumOff val="5000"/>
                  </a:schemeClr>
                </a:solidFill>
                <a:cs typeface="B Zar" panose="00000400000000000000" pitchFamily="2" charset="-78"/>
              </a:rPr>
              <a:t> </a:t>
            </a:r>
            <a:r>
              <a:rPr lang="en-US" sz="2800" dirty="0">
                <a:solidFill>
                  <a:schemeClr val="tx1">
                    <a:lumMod val="95000"/>
                    <a:lumOff val="5000"/>
                  </a:schemeClr>
                </a:solidFill>
                <a:cs typeface="B Zar" panose="00000400000000000000" pitchFamily="2" charset="-78"/>
              </a:rPr>
              <a:t>   (</a:t>
            </a:r>
            <a:r>
              <a:rPr lang="en-US" sz="5400" dirty="0">
                <a:solidFill>
                  <a:srgbClr val="FF0000"/>
                </a:solidFill>
                <a:latin typeface="Angsana New" panose="02020603050405020304" pitchFamily="18" charset="-34"/>
                <a:cs typeface="Angsana New" panose="02020603050405020304" pitchFamily="18" charset="-34"/>
              </a:rPr>
              <a:t>A</a:t>
            </a:r>
            <a:r>
              <a:rPr lang="en-US" sz="5400" dirty="0">
                <a:solidFill>
                  <a:schemeClr val="tx1">
                    <a:lumMod val="95000"/>
                    <a:lumOff val="5000"/>
                  </a:schemeClr>
                </a:solidFill>
                <a:latin typeface="Angsana New" panose="02020603050405020304" pitchFamily="18" charset="-34"/>
                <a:cs typeface="Angsana New" panose="02020603050405020304" pitchFamily="18" charset="-34"/>
              </a:rPr>
              <a:t>void</a:t>
            </a:r>
            <a:r>
              <a:rPr lang="en-US" sz="2800" dirty="0">
                <a:solidFill>
                  <a:schemeClr val="tx1">
                    <a:lumMod val="95000"/>
                    <a:lumOff val="5000"/>
                  </a:schemeClr>
                </a:solidFill>
                <a:cs typeface="B Zar" panose="00000400000000000000" pitchFamily="2" charset="-78"/>
              </a:rPr>
              <a:t>) </a:t>
            </a:r>
            <a:r>
              <a:rPr lang="fa-IR" sz="2800" dirty="0">
                <a:solidFill>
                  <a:schemeClr val="tx1">
                    <a:lumMod val="95000"/>
                    <a:lumOff val="5000"/>
                  </a:schemeClr>
                </a:solidFill>
                <a:cs typeface="B Zar" panose="00000400000000000000" pitchFamily="2" charset="-78"/>
              </a:rPr>
              <a:t>اجتناب از جمع آوري داده هاي اضافي </a:t>
            </a:r>
          </a:p>
          <a:p>
            <a:pPr marL="457200" indent="-457200" algn="justLow" rtl="1">
              <a:buFont typeface="Wingdings" panose="05000000000000000000" pitchFamily="2" charset="2"/>
              <a:buChar char="ü"/>
            </a:pPr>
            <a:r>
              <a:rPr lang="fa-IR" sz="2800" dirty="0">
                <a:solidFill>
                  <a:schemeClr val="tx1">
                    <a:lumMod val="95000"/>
                    <a:lumOff val="5000"/>
                  </a:schemeClr>
                </a:solidFill>
                <a:cs typeface="B Zar" panose="00000400000000000000" pitchFamily="2" charset="-78"/>
              </a:rPr>
              <a:t> </a:t>
            </a:r>
            <a:r>
              <a:rPr lang="en-US" sz="2800" dirty="0">
                <a:solidFill>
                  <a:schemeClr val="tx1">
                    <a:lumMod val="95000"/>
                    <a:lumOff val="5000"/>
                  </a:schemeClr>
                </a:solidFill>
                <a:cs typeface="B Zar" panose="00000400000000000000" pitchFamily="2" charset="-78"/>
              </a:rPr>
              <a:t>  (</a:t>
            </a:r>
            <a:r>
              <a:rPr lang="en-US" sz="5400" dirty="0">
                <a:solidFill>
                  <a:srgbClr val="FF0000"/>
                </a:solidFill>
                <a:latin typeface="Angsana New" panose="02020603050405020304" pitchFamily="18" charset="-34"/>
                <a:cs typeface="Angsana New" panose="02020603050405020304" pitchFamily="18" charset="-34"/>
              </a:rPr>
              <a:t>O</a:t>
            </a:r>
            <a:r>
              <a:rPr lang="en-US" sz="5400" dirty="0">
                <a:solidFill>
                  <a:schemeClr val="tx1">
                    <a:lumMod val="95000"/>
                    <a:lumOff val="5000"/>
                  </a:schemeClr>
                </a:solidFill>
                <a:latin typeface="Angsana New" panose="02020603050405020304" pitchFamily="18" charset="-34"/>
                <a:cs typeface="Angsana New" panose="02020603050405020304" pitchFamily="18" charset="-34"/>
              </a:rPr>
              <a:t>rganize</a:t>
            </a:r>
            <a:r>
              <a:rPr lang="en-US" sz="2800" dirty="0">
                <a:solidFill>
                  <a:schemeClr val="tx1">
                    <a:lumMod val="95000"/>
                    <a:lumOff val="5000"/>
                  </a:schemeClr>
                </a:solidFill>
                <a:cs typeface="B Zar" panose="00000400000000000000" pitchFamily="2" charset="-78"/>
              </a:rPr>
              <a:t>) </a:t>
            </a:r>
            <a:r>
              <a:rPr lang="fa-IR" sz="2800" dirty="0">
                <a:solidFill>
                  <a:schemeClr val="tx1">
                    <a:lumMod val="95000"/>
                    <a:lumOff val="5000"/>
                  </a:schemeClr>
                </a:solidFill>
                <a:cs typeface="B Zar" panose="00000400000000000000" pitchFamily="2" charset="-78"/>
              </a:rPr>
              <a:t> ساختار دادن به اهداف (انطباق با روش مطالعه)</a:t>
            </a:r>
          </a:p>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7135360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solidFill>
                  <a:schemeClr val="tx1">
                    <a:lumMod val="95000"/>
                    <a:lumOff val="5000"/>
                  </a:schemeClr>
                </a:solidFill>
                <a:latin typeface="IranNastaliq" pitchFamily="18" charset="0"/>
                <a:cs typeface="B Zar" panose="00000400000000000000" pitchFamily="2" charset="-78"/>
              </a:rPr>
              <a:t> </a:t>
            </a:r>
            <a:r>
              <a:rPr lang="ar-SA" dirty="0">
                <a:solidFill>
                  <a:schemeClr val="tx1">
                    <a:lumMod val="95000"/>
                    <a:lumOff val="5000"/>
                  </a:schemeClr>
                </a:solidFill>
                <a:latin typeface="Century Gothic" panose="020B0502020202020204"/>
                <a:cs typeface="B Zar" panose="00000400000000000000" pitchFamily="2" charset="-78"/>
              </a:rPr>
              <a:t>انواع اهداف</a:t>
            </a:r>
            <a:endParaRPr lang="fa-IR" dirty="0">
              <a:solidFill>
                <a:schemeClr val="tx1">
                  <a:lumMod val="95000"/>
                  <a:lumOff val="5000"/>
                </a:schemeClr>
              </a:solidFill>
              <a:latin typeface="IranNastaliq" pitchFamily="18" charset="0"/>
              <a:cs typeface="B Zar" panose="00000400000000000000" pitchFamily="2" charset="-78"/>
            </a:endParaRPr>
          </a:p>
        </p:txBody>
      </p:sp>
      <p:sp>
        <p:nvSpPr>
          <p:cNvPr id="3" name="Subtitle 2"/>
          <p:cNvSpPr>
            <a:spLocks noGrp="1"/>
          </p:cNvSpPr>
          <p:nvPr>
            <p:ph type="subTitle" idx="1"/>
          </p:nvPr>
        </p:nvSpPr>
        <p:spPr>
          <a:xfrm>
            <a:off x="381000" y="1530775"/>
            <a:ext cx="8382000" cy="5181600"/>
          </a:xfrm>
        </p:spPr>
        <p:txBody>
          <a:bodyPr>
            <a:noAutofit/>
          </a:bodyPr>
          <a:lstStyle/>
          <a:p>
            <a:pPr marL="342900" lvl="0" indent="-342900" algn="r" defTabSz="457200" rtl="1">
              <a:spcBef>
                <a:spcPts val="1000"/>
              </a:spcBef>
              <a:buClr>
                <a:srgbClr val="1E5155">
                  <a:lumMod val="40000"/>
                  <a:lumOff val="60000"/>
                </a:srgbClr>
              </a:buClr>
              <a:buSzPct val="80000"/>
              <a:buFont typeface="Wingdings" panose="05000000000000000000" pitchFamily="2" charset="2"/>
              <a:buChar char="ü"/>
              <a:defRPr/>
            </a:pPr>
            <a:r>
              <a:rPr lang="ar-SA" sz="2800" dirty="0">
                <a:solidFill>
                  <a:schemeClr val="tx1">
                    <a:lumMod val="95000"/>
                    <a:lumOff val="5000"/>
                  </a:schemeClr>
                </a:solidFill>
                <a:latin typeface="Century Gothic" panose="020B0502020202020204"/>
                <a:ea typeface="+mj-ea"/>
                <a:cs typeface="B Zar" panose="00000400000000000000" pitchFamily="2" charset="-78"/>
              </a:rPr>
              <a:t>هدف</a:t>
            </a:r>
            <a:r>
              <a:rPr lang="fa-IR" sz="2800" dirty="0">
                <a:solidFill>
                  <a:schemeClr val="tx1">
                    <a:lumMod val="95000"/>
                    <a:lumOff val="5000"/>
                  </a:schemeClr>
                </a:solidFill>
                <a:latin typeface="Century Gothic" panose="020B0502020202020204"/>
                <a:ea typeface="+mj-ea"/>
                <a:cs typeface="B Zar" panose="00000400000000000000" pitchFamily="2" charset="-78"/>
              </a:rPr>
              <a:t>/ اهداف</a:t>
            </a:r>
            <a:r>
              <a:rPr lang="ar-SA" sz="2800" dirty="0">
                <a:solidFill>
                  <a:schemeClr val="tx1">
                    <a:lumMod val="95000"/>
                    <a:lumOff val="5000"/>
                  </a:schemeClr>
                </a:solidFill>
                <a:latin typeface="Century Gothic" panose="020B0502020202020204"/>
                <a:ea typeface="+mj-ea"/>
                <a:cs typeface="B Zar" panose="00000400000000000000" pitchFamily="2" charset="-78"/>
              </a:rPr>
              <a:t> كلي</a:t>
            </a:r>
            <a:r>
              <a:rPr lang="fa-IR" sz="2800" dirty="0">
                <a:solidFill>
                  <a:schemeClr val="tx1">
                    <a:lumMod val="95000"/>
                    <a:lumOff val="5000"/>
                  </a:schemeClr>
                </a:solidFill>
                <a:latin typeface="Century Gothic" panose="020B0502020202020204"/>
                <a:ea typeface="+mj-ea"/>
                <a:cs typeface="B Zar" panose="00000400000000000000" pitchFamily="2" charset="-78"/>
              </a:rPr>
              <a:t>(</a:t>
            </a:r>
            <a:r>
              <a:rPr lang="en-US" sz="4400" dirty="0">
                <a:solidFill>
                  <a:srgbClr val="FF0000"/>
                </a:solidFill>
                <a:latin typeface="Angsana New" panose="02020603050405020304" pitchFamily="18" charset="-34"/>
                <a:ea typeface="Times New Roman" panose="02020603050405020304" pitchFamily="18" charset="0"/>
                <a:cs typeface="Angsana New" panose="02020603050405020304" pitchFamily="18" charset="-34"/>
              </a:rPr>
              <a:t>General Objectives</a:t>
            </a:r>
            <a:r>
              <a:rPr lang="fa-IR" sz="2800" dirty="0">
                <a:solidFill>
                  <a:schemeClr val="tx1">
                    <a:lumMod val="95000"/>
                    <a:lumOff val="5000"/>
                  </a:schemeClr>
                </a:solidFill>
                <a:latin typeface="Century Gothic" panose="020B0502020202020204"/>
                <a:ea typeface="+mj-ea"/>
                <a:cs typeface="B Zar" panose="00000400000000000000" pitchFamily="2" charset="-78"/>
              </a:rPr>
              <a:t>)</a:t>
            </a:r>
            <a:endParaRPr lang="ar-SA" sz="2800" dirty="0">
              <a:solidFill>
                <a:schemeClr val="tx1">
                  <a:lumMod val="95000"/>
                  <a:lumOff val="5000"/>
                </a:schemeClr>
              </a:solidFill>
              <a:latin typeface="Century Gothic" panose="020B0502020202020204"/>
              <a:ea typeface="+mj-ea"/>
              <a:cs typeface="B Zar" panose="00000400000000000000" pitchFamily="2" charset="-78"/>
            </a:endParaRPr>
          </a:p>
          <a:p>
            <a:pPr marL="342900" lvl="0" indent="-342900" algn="r" defTabSz="457200" rtl="1">
              <a:spcBef>
                <a:spcPts val="1000"/>
              </a:spcBef>
              <a:buClr>
                <a:srgbClr val="1E5155">
                  <a:lumMod val="40000"/>
                  <a:lumOff val="60000"/>
                </a:srgbClr>
              </a:buClr>
              <a:buSzPct val="80000"/>
              <a:buFont typeface="Wingdings" panose="05000000000000000000" pitchFamily="2" charset="2"/>
              <a:buChar char="ü"/>
              <a:defRPr/>
            </a:pPr>
            <a:r>
              <a:rPr lang="ar-SA" sz="2800" dirty="0">
                <a:solidFill>
                  <a:schemeClr val="tx1">
                    <a:lumMod val="95000"/>
                    <a:lumOff val="5000"/>
                  </a:schemeClr>
                </a:solidFill>
                <a:latin typeface="Century Gothic" panose="020B0502020202020204"/>
                <a:ea typeface="+mj-ea"/>
                <a:cs typeface="B Zar" panose="00000400000000000000" pitchFamily="2" charset="-78"/>
              </a:rPr>
              <a:t>اهداف </a:t>
            </a:r>
            <a:r>
              <a:rPr lang="fa-IR" sz="2800" dirty="0">
                <a:solidFill>
                  <a:schemeClr val="tx1">
                    <a:lumMod val="95000"/>
                    <a:lumOff val="5000"/>
                  </a:schemeClr>
                </a:solidFill>
                <a:latin typeface="Century Gothic" panose="020B0502020202020204"/>
                <a:ea typeface="+mj-ea"/>
                <a:cs typeface="B Zar" panose="00000400000000000000" pitchFamily="2" charset="-78"/>
              </a:rPr>
              <a:t>اختصاصي</a:t>
            </a:r>
            <a:r>
              <a:rPr lang="fa-IR" sz="2800" dirty="0">
                <a:solidFill>
                  <a:prstClr val="black">
                    <a:lumMod val="95000"/>
                    <a:lumOff val="5000"/>
                  </a:prstClr>
                </a:solidFill>
                <a:latin typeface="Century Gothic" panose="020B0502020202020204"/>
                <a:cs typeface="B Zar" panose="00000400000000000000" pitchFamily="2" charset="-78"/>
              </a:rPr>
              <a:t> (</a:t>
            </a:r>
            <a:r>
              <a:rPr lang="en-US" sz="4400" dirty="0">
                <a:solidFill>
                  <a:srgbClr val="FF0000"/>
                </a:solidFill>
                <a:latin typeface="Angsana New" panose="02020603050405020304" pitchFamily="18" charset="-34"/>
                <a:ea typeface="Times New Roman" panose="02020603050405020304" pitchFamily="18" charset="0"/>
                <a:cs typeface="Angsana New" panose="02020603050405020304" pitchFamily="18" charset="-34"/>
              </a:rPr>
              <a:t>Specific Objectives</a:t>
            </a:r>
            <a:r>
              <a:rPr lang="fa-IR" sz="2800" dirty="0">
                <a:solidFill>
                  <a:prstClr val="black">
                    <a:lumMod val="95000"/>
                    <a:lumOff val="5000"/>
                  </a:prstClr>
                </a:solidFill>
                <a:latin typeface="Century Gothic" panose="020B0502020202020204"/>
                <a:cs typeface="B Zar" panose="00000400000000000000" pitchFamily="2" charset="-78"/>
              </a:rPr>
              <a:t>)</a:t>
            </a:r>
            <a:endParaRPr lang="fa-IR" sz="2800" dirty="0">
              <a:solidFill>
                <a:schemeClr val="tx1">
                  <a:lumMod val="95000"/>
                  <a:lumOff val="5000"/>
                </a:schemeClr>
              </a:solidFill>
              <a:latin typeface="Century Gothic" panose="020B0502020202020204"/>
              <a:ea typeface="+mj-ea"/>
              <a:cs typeface="B Zar" panose="00000400000000000000" pitchFamily="2" charset="-78"/>
            </a:endParaRPr>
          </a:p>
          <a:p>
            <a:pPr marL="342900" lvl="0" indent="-342900" algn="r" defTabSz="457200" rtl="1">
              <a:spcBef>
                <a:spcPts val="1000"/>
              </a:spcBef>
              <a:buClr>
                <a:srgbClr val="1E5155">
                  <a:lumMod val="40000"/>
                  <a:lumOff val="60000"/>
                </a:srgbClr>
              </a:buClr>
              <a:buSzPct val="80000"/>
              <a:buFont typeface="Wingdings" panose="05000000000000000000" pitchFamily="2" charset="2"/>
              <a:buChar char="ü"/>
              <a:defRPr/>
            </a:pPr>
            <a:r>
              <a:rPr lang="ar-SA" sz="2800" dirty="0">
                <a:solidFill>
                  <a:schemeClr val="tx1">
                    <a:lumMod val="95000"/>
                    <a:lumOff val="5000"/>
                  </a:schemeClr>
                </a:solidFill>
                <a:latin typeface="Century Gothic" panose="020B0502020202020204"/>
                <a:ea typeface="+mj-ea"/>
                <a:cs typeface="B Zar" panose="00000400000000000000" pitchFamily="2" charset="-78"/>
              </a:rPr>
              <a:t>هدف كاربردي</a:t>
            </a:r>
            <a:r>
              <a:rPr lang="fa-IR" sz="2800" dirty="0">
                <a:solidFill>
                  <a:prstClr val="black">
                    <a:lumMod val="95000"/>
                    <a:lumOff val="5000"/>
                  </a:prstClr>
                </a:solidFill>
                <a:latin typeface="Century Gothic" panose="020B0502020202020204"/>
                <a:cs typeface="B Zar" panose="00000400000000000000" pitchFamily="2" charset="-78"/>
              </a:rPr>
              <a:t> (</a:t>
            </a:r>
            <a:r>
              <a:rPr lang="en-US" sz="4400" dirty="0">
                <a:solidFill>
                  <a:srgbClr val="FF0000"/>
                </a:solidFill>
                <a:latin typeface="Angsana New" panose="02020603050405020304" pitchFamily="18" charset="-34"/>
                <a:ea typeface="Times New Roman" panose="02020603050405020304" pitchFamily="18" charset="0"/>
                <a:cs typeface="Angsana New" panose="02020603050405020304" pitchFamily="18" charset="-34"/>
              </a:rPr>
              <a:t>Applied Objectives</a:t>
            </a:r>
            <a:r>
              <a:rPr lang="fa-IR" sz="2800" dirty="0">
                <a:solidFill>
                  <a:prstClr val="black">
                    <a:lumMod val="95000"/>
                    <a:lumOff val="5000"/>
                  </a:prstClr>
                </a:solidFill>
                <a:latin typeface="Century Gothic" panose="020B0502020202020204"/>
                <a:cs typeface="B Zar" panose="00000400000000000000" pitchFamily="2" charset="-78"/>
              </a:rPr>
              <a:t>)</a:t>
            </a:r>
            <a:endParaRPr lang="ar-SA" sz="2800" dirty="0">
              <a:solidFill>
                <a:schemeClr val="tx1">
                  <a:lumMod val="95000"/>
                  <a:lumOff val="5000"/>
                </a:schemeClr>
              </a:solidFill>
              <a:latin typeface="Century Gothic" panose="020B0502020202020204"/>
              <a:ea typeface="+mj-ea"/>
              <a:cs typeface="B Zar" panose="00000400000000000000" pitchFamily="2" charset="-78"/>
            </a:endParaRPr>
          </a:p>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577554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pPr lvl="0" defTabSz="457200" rtl="1">
              <a:spcBef>
                <a:spcPts val="1000"/>
              </a:spcBef>
              <a:buClr>
                <a:srgbClr val="1E5155">
                  <a:lumMod val="40000"/>
                  <a:lumOff val="60000"/>
                </a:srgbClr>
              </a:buClr>
              <a:buSzPct val="80000"/>
              <a:defRPr/>
            </a:pPr>
            <a:r>
              <a:rPr lang="fa-IR" dirty="0">
                <a:latin typeface="IranNastaliq" pitchFamily="18" charset="0"/>
                <a:cs typeface="B Zar" panose="00000400000000000000" pitchFamily="2" charset="-78"/>
              </a:rPr>
              <a:t> </a:t>
            </a:r>
            <a:r>
              <a:rPr lang="ar-SA" sz="3600" dirty="0">
                <a:solidFill>
                  <a:prstClr val="black">
                    <a:lumMod val="95000"/>
                    <a:lumOff val="5000"/>
                  </a:prstClr>
                </a:solidFill>
                <a:latin typeface="Century Gothic" panose="020B0502020202020204"/>
                <a:ea typeface="+mn-ea"/>
                <a:cs typeface="B Zar" panose="00000400000000000000" pitchFamily="2" charset="-78"/>
              </a:rPr>
              <a:t>هدف</a:t>
            </a:r>
            <a:r>
              <a:rPr lang="fa-IR" sz="3600" dirty="0">
                <a:solidFill>
                  <a:prstClr val="black">
                    <a:lumMod val="95000"/>
                    <a:lumOff val="5000"/>
                  </a:prstClr>
                </a:solidFill>
                <a:latin typeface="Century Gothic" panose="020B0502020202020204"/>
                <a:ea typeface="+mn-ea"/>
                <a:cs typeface="B Zar" panose="00000400000000000000" pitchFamily="2" charset="-78"/>
              </a:rPr>
              <a:t>/ اهداف</a:t>
            </a:r>
            <a:r>
              <a:rPr lang="ar-SA" sz="3600" dirty="0">
                <a:solidFill>
                  <a:prstClr val="black">
                    <a:lumMod val="95000"/>
                    <a:lumOff val="5000"/>
                  </a:prstClr>
                </a:solidFill>
                <a:latin typeface="Century Gothic" panose="020B0502020202020204"/>
                <a:ea typeface="+mn-ea"/>
                <a:cs typeface="B Zar" panose="00000400000000000000" pitchFamily="2" charset="-78"/>
              </a:rPr>
              <a:t> كلي</a:t>
            </a:r>
            <a:r>
              <a:rPr lang="fa-IR" sz="2800" dirty="0">
                <a:solidFill>
                  <a:prstClr val="black">
                    <a:lumMod val="95000"/>
                    <a:lumOff val="5000"/>
                  </a:prstClr>
                </a:solidFill>
                <a:latin typeface="Century Gothic" panose="020B0502020202020204"/>
                <a:ea typeface="+mn-ea"/>
                <a:cs typeface="B Zar" panose="00000400000000000000" pitchFamily="2" charset="-78"/>
              </a:rPr>
              <a:t>(</a:t>
            </a:r>
            <a:r>
              <a:rPr lang="en-US" dirty="0">
                <a:solidFill>
                  <a:srgbClr val="FF0000"/>
                </a:solidFill>
                <a:latin typeface="Angsana New" panose="02020603050405020304" pitchFamily="18" charset="-34"/>
                <a:ea typeface="Times New Roman" panose="02020603050405020304" pitchFamily="18" charset="0"/>
                <a:cs typeface="Angsana New" panose="02020603050405020304" pitchFamily="18" charset="-34"/>
              </a:rPr>
              <a:t>General Objectives</a:t>
            </a:r>
            <a:r>
              <a:rPr lang="fa-IR" sz="2800" dirty="0">
                <a:solidFill>
                  <a:prstClr val="black">
                    <a:lumMod val="95000"/>
                    <a:lumOff val="5000"/>
                  </a:prstClr>
                </a:solidFill>
                <a:latin typeface="Century Gothic" panose="020B0502020202020204"/>
                <a:ea typeface="+mn-ea"/>
                <a:cs typeface="B Zar" panose="00000400000000000000" pitchFamily="2" charset="-78"/>
              </a:rPr>
              <a:t>)</a:t>
            </a:r>
            <a:endParaRPr lang="ar-SA" sz="2800" dirty="0">
              <a:solidFill>
                <a:prstClr val="black">
                  <a:lumMod val="95000"/>
                  <a:lumOff val="5000"/>
                </a:prstClr>
              </a:solidFill>
              <a:latin typeface="Century Gothic" panose="020B0502020202020204"/>
              <a:ea typeface="+mn-ea"/>
              <a:cs typeface="B Zar" panose="00000400000000000000" pitchFamily="2" charset="-78"/>
            </a:endParaRPr>
          </a:p>
        </p:txBody>
      </p:sp>
      <p:sp>
        <p:nvSpPr>
          <p:cNvPr id="3" name="Subtitle 2"/>
          <p:cNvSpPr>
            <a:spLocks noGrp="1"/>
          </p:cNvSpPr>
          <p:nvPr>
            <p:ph type="subTitle" idx="1"/>
          </p:nvPr>
        </p:nvSpPr>
        <p:spPr>
          <a:xfrm>
            <a:off x="381000" y="1239671"/>
            <a:ext cx="8382000" cy="5181600"/>
          </a:xfrm>
        </p:spPr>
        <p:txBody>
          <a:bodyPr>
            <a:noAutofit/>
          </a:bodyPr>
          <a:lstStyle/>
          <a:p>
            <a:pPr algn="justLow" rtl="1"/>
            <a:r>
              <a:rPr lang="fa-IR" sz="2800" dirty="0">
                <a:solidFill>
                  <a:schemeClr val="tx1">
                    <a:lumMod val="95000"/>
                    <a:lumOff val="5000"/>
                  </a:schemeClr>
                </a:solidFill>
                <a:cs typeface="B Zar" panose="00000400000000000000" pitchFamily="2" charset="-78"/>
              </a:rPr>
              <a:t>هدف كلي مشابه «عنوان تحقيق» نگاشته مي شود، با اين تفاوت كه بايد از افعال عملي مانند </a:t>
            </a:r>
            <a:r>
              <a:rPr lang="fa-IR" sz="2800" dirty="0">
                <a:solidFill>
                  <a:srgbClr val="FF0000"/>
                </a:solidFill>
                <a:cs typeface="B Zar" panose="00000400000000000000" pitchFamily="2" charset="-78"/>
              </a:rPr>
              <a:t>تعيين</a:t>
            </a:r>
            <a:r>
              <a:rPr lang="fa-IR" sz="2800" dirty="0">
                <a:solidFill>
                  <a:schemeClr val="tx1">
                    <a:lumMod val="95000"/>
                    <a:lumOff val="5000"/>
                  </a:schemeClr>
                </a:solidFill>
                <a:cs typeface="B Zar" panose="00000400000000000000" pitchFamily="2" charset="-78"/>
              </a:rPr>
              <a:t>، </a:t>
            </a:r>
            <a:r>
              <a:rPr lang="fa-IR" sz="2800" dirty="0">
                <a:solidFill>
                  <a:srgbClr val="FF0000"/>
                </a:solidFill>
                <a:cs typeface="B Zar" panose="00000400000000000000" pitchFamily="2" charset="-78"/>
              </a:rPr>
              <a:t>اندازه گيري </a:t>
            </a:r>
            <a:r>
              <a:rPr lang="fa-IR" sz="2800" dirty="0">
                <a:solidFill>
                  <a:schemeClr val="tx1">
                    <a:lumMod val="95000"/>
                    <a:lumOff val="5000"/>
                  </a:schemeClr>
                </a:solidFill>
                <a:cs typeface="B Zar" panose="00000400000000000000" pitchFamily="2" charset="-78"/>
              </a:rPr>
              <a:t>، </a:t>
            </a:r>
            <a:r>
              <a:rPr lang="fa-IR" sz="2800" dirty="0">
                <a:solidFill>
                  <a:srgbClr val="FF0000"/>
                </a:solidFill>
                <a:cs typeface="B Zar" panose="00000400000000000000" pitchFamily="2" charset="-78"/>
              </a:rPr>
              <a:t>مقايسه</a:t>
            </a:r>
            <a:r>
              <a:rPr lang="fa-IR" sz="2800" dirty="0">
                <a:solidFill>
                  <a:schemeClr val="tx1">
                    <a:lumMod val="95000"/>
                    <a:lumOff val="5000"/>
                  </a:schemeClr>
                </a:solidFill>
                <a:cs typeface="B Zar" panose="00000400000000000000" pitchFamily="2" charset="-78"/>
              </a:rPr>
              <a:t>،</a:t>
            </a:r>
            <a:r>
              <a:rPr lang="fa-IR" sz="2800" dirty="0">
                <a:solidFill>
                  <a:srgbClr val="FF0000"/>
                </a:solidFill>
                <a:cs typeface="B Zar" panose="00000400000000000000" pitchFamily="2" charset="-78"/>
              </a:rPr>
              <a:t> برآورد</a:t>
            </a:r>
            <a:r>
              <a:rPr lang="fa-IR" sz="2800" dirty="0">
                <a:solidFill>
                  <a:schemeClr val="tx1">
                    <a:lumMod val="95000"/>
                    <a:lumOff val="5000"/>
                  </a:schemeClr>
                </a:solidFill>
                <a:cs typeface="B Zar" panose="00000400000000000000" pitchFamily="2" charset="-78"/>
              </a:rPr>
              <a:t>،</a:t>
            </a:r>
            <a:r>
              <a:rPr lang="fa-IR" sz="2800" dirty="0">
                <a:solidFill>
                  <a:srgbClr val="FF0000"/>
                </a:solidFill>
                <a:cs typeface="B Zar" panose="00000400000000000000" pitchFamily="2" charset="-78"/>
              </a:rPr>
              <a:t> تبیین </a:t>
            </a:r>
            <a:r>
              <a:rPr lang="fa-IR" sz="2800" dirty="0">
                <a:solidFill>
                  <a:schemeClr val="tx1">
                    <a:lumMod val="95000"/>
                    <a:lumOff val="5000"/>
                  </a:schemeClr>
                </a:solidFill>
                <a:cs typeface="B Zar" panose="00000400000000000000" pitchFamily="2" charset="-78"/>
              </a:rPr>
              <a:t>،</a:t>
            </a:r>
            <a:r>
              <a:rPr lang="fa-IR" sz="2800" dirty="0">
                <a:solidFill>
                  <a:srgbClr val="FF0000"/>
                </a:solidFill>
                <a:cs typeface="B Zar" panose="00000400000000000000" pitchFamily="2" charset="-78"/>
              </a:rPr>
              <a:t> توصیف </a:t>
            </a:r>
            <a:r>
              <a:rPr lang="fa-IR" sz="2800" dirty="0">
                <a:solidFill>
                  <a:schemeClr val="tx1">
                    <a:lumMod val="95000"/>
                    <a:lumOff val="5000"/>
                  </a:schemeClr>
                </a:solidFill>
                <a:cs typeface="B Zar" panose="00000400000000000000" pitchFamily="2" charset="-78"/>
              </a:rPr>
              <a:t>،</a:t>
            </a:r>
            <a:r>
              <a:rPr lang="fa-IR" sz="2800" dirty="0">
                <a:solidFill>
                  <a:srgbClr val="FF0000"/>
                </a:solidFill>
                <a:cs typeface="B Zar" panose="00000400000000000000" pitchFamily="2" charset="-78"/>
              </a:rPr>
              <a:t> محاسبه</a:t>
            </a:r>
            <a:r>
              <a:rPr lang="fa-IR" sz="2800" dirty="0">
                <a:solidFill>
                  <a:schemeClr val="tx1">
                    <a:lumMod val="95000"/>
                    <a:lumOff val="5000"/>
                  </a:schemeClr>
                </a:solidFill>
                <a:cs typeface="B Zar" panose="00000400000000000000" pitchFamily="2" charset="-78"/>
              </a:rPr>
              <a:t>،</a:t>
            </a:r>
            <a:r>
              <a:rPr lang="fa-IR" sz="2800" dirty="0">
                <a:solidFill>
                  <a:srgbClr val="FF0000"/>
                </a:solidFill>
                <a:cs typeface="B Zar" panose="00000400000000000000" pitchFamily="2" charset="-78"/>
              </a:rPr>
              <a:t> اولویت بندی و......</a:t>
            </a:r>
            <a:r>
              <a:rPr lang="fa-IR" sz="2800" dirty="0">
                <a:solidFill>
                  <a:schemeClr val="tx1">
                    <a:lumMod val="95000"/>
                    <a:lumOff val="5000"/>
                  </a:schemeClr>
                </a:solidFill>
                <a:cs typeface="B Zar" panose="00000400000000000000" pitchFamily="2" charset="-78"/>
              </a:rPr>
              <a:t> استفاده شود .</a:t>
            </a:r>
          </a:p>
          <a:p>
            <a:pPr algn="justLow" rtl="1"/>
            <a:r>
              <a:rPr lang="fa-IR" sz="2800" dirty="0">
                <a:solidFill>
                  <a:schemeClr val="tx1">
                    <a:lumMod val="95000"/>
                    <a:lumOff val="5000"/>
                  </a:schemeClr>
                </a:solidFill>
                <a:cs typeface="B Zar" panose="00000400000000000000" pitchFamily="2" charset="-78"/>
              </a:rPr>
              <a:t>مثال:</a:t>
            </a:r>
          </a:p>
          <a:p>
            <a:pPr algn="justLow" rtl="1"/>
            <a:r>
              <a:rPr lang="fa-IR" sz="2800" dirty="0">
                <a:solidFill>
                  <a:srgbClr val="0070C0"/>
                </a:solidFill>
                <a:cs typeface="B Zar" panose="00000400000000000000" pitchFamily="2" charset="-78"/>
              </a:rPr>
              <a:t>عنوان</a:t>
            </a:r>
            <a:r>
              <a:rPr lang="fa-IR" sz="2800" dirty="0">
                <a:solidFill>
                  <a:schemeClr val="tx1">
                    <a:lumMod val="95000"/>
                    <a:lumOff val="5000"/>
                  </a:schemeClr>
                </a:solidFill>
                <a:cs typeface="B Zar" panose="00000400000000000000" pitchFamily="2" charset="-78"/>
              </a:rPr>
              <a:t>: بررسی میزان مشاهده مشاجره والدین و ارتباط آن با برخی  پیامد های روانی در بین دانش آموز ان دبیرستانیِ شهرِ بندرعباس</a:t>
            </a:r>
          </a:p>
          <a:p>
            <a:pPr algn="justLow" rtl="1"/>
            <a:r>
              <a:rPr lang="fa-IR" sz="2800" dirty="0">
                <a:solidFill>
                  <a:schemeClr val="tx1">
                    <a:lumMod val="95000"/>
                    <a:lumOff val="5000"/>
                  </a:schemeClr>
                </a:solidFill>
                <a:cs typeface="B Zar" panose="00000400000000000000" pitchFamily="2" charset="-78"/>
              </a:rPr>
              <a:t>    </a:t>
            </a:r>
            <a:r>
              <a:rPr lang="fa-IR" sz="2800" dirty="0">
                <a:solidFill>
                  <a:srgbClr val="0070C0"/>
                </a:solidFill>
                <a:cs typeface="B Zar" panose="00000400000000000000" pitchFamily="2" charset="-78"/>
              </a:rPr>
              <a:t>هدف کلی</a:t>
            </a:r>
            <a:r>
              <a:rPr lang="fa-IR" sz="2800" dirty="0">
                <a:solidFill>
                  <a:schemeClr val="tx1">
                    <a:lumMod val="95000"/>
                    <a:lumOff val="5000"/>
                  </a:schemeClr>
                </a:solidFill>
                <a:cs typeface="B Zar" panose="00000400000000000000" pitchFamily="2" charset="-78"/>
              </a:rPr>
              <a:t>: </a:t>
            </a:r>
          </a:p>
          <a:p>
            <a:pPr algn="justLow" rtl="1"/>
            <a:r>
              <a:rPr lang="fa-IR" sz="2800" dirty="0">
                <a:solidFill>
                  <a:schemeClr val="tx1">
                    <a:lumMod val="95000"/>
                    <a:lumOff val="5000"/>
                  </a:schemeClr>
                </a:solidFill>
                <a:cs typeface="B Zar" panose="00000400000000000000" pitchFamily="2" charset="-78"/>
              </a:rPr>
              <a:t>-  تعیین میزان مشاهده مشاجره بین والدین در دانش آموزان دبیرستانی بندرعباس</a:t>
            </a:r>
          </a:p>
          <a:p>
            <a:pPr algn="justLow" rtl="1"/>
            <a:r>
              <a:rPr lang="fa-IR" sz="2800" dirty="0">
                <a:solidFill>
                  <a:schemeClr val="tx1">
                    <a:lumMod val="95000"/>
                    <a:lumOff val="5000"/>
                  </a:schemeClr>
                </a:solidFill>
                <a:cs typeface="B Zar" panose="00000400000000000000" pitchFamily="2" charset="-78"/>
              </a:rPr>
              <a:t>- تعیین ارتباط بین مشاهده مشاجره بین والدین بابرخی  پیامد های روانی در دانش آموزان دبیرستانی بندر عباس</a:t>
            </a:r>
          </a:p>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8924772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pPr lvl="0" defTabSz="457200" rtl="1">
              <a:spcBef>
                <a:spcPts val="1000"/>
              </a:spcBef>
              <a:buClr>
                <a:srgbClr val="1E5155">
                  <a:lumMod val="40000"/>
                  <a:lumOff val="60000"/>
                </a:srgbClr>
              </a:buClr>
              <a:buSzPct val="80000"/>
              <a:defRPr/>
            </a:pPr>
            <a:r>
              <a:rPr lang="fa-IR" dirty="0">
                <a:latin typeface="IranNastaliq" pitchFamily="18" charset="0"/>
                <a:cs typeface="B Zar" panose="00000400000000000000" pitchFamily="2" charset="-78"/>
              </a:rPr>
              <a:t> </a:t>
            </a:r>
            <a:r>
              <a:rPr lang="ar-SA" sz="3600" dirty="0">
                <a:solidFill>
                  <a:prstClr val="black">
                    <a:lumMod val="95000"/>
                    <a:lumOff val="5000"/>
                  </a:prstClr>
                </a:solidFill>
                <a:latin typeface="Century Gothic" panose="020B0502020202020204"/>
                <a:ea typeface="+mn-ea"/>
                <a:cs typeface="B Zar" panose="00000400000000000000" pitchFamily="2" charset="-78"/>
              </a:rPr>
              <a:t>اهداف </a:t>
            </a:r>
            <a:r>
              <a:rPr lang="fa-IR" sz="3600" dirty="0">
                <a:solidFill>
                  <a:prstClr val="black">
                    <a:lumMod val="95000"/>
                    <a:lumOff val="5000"/>
                  </a:prstClr>
                </a:solidFill>
                <a:latin typeface="Century Gothic" panose="020B0502020202020204"/>
                <a:ea typeface="+mn-ea"/>
                <a:cs typeface="B Zar" panose="00000400000000000000" pitchFamily="2" charset="-78"/>
              </a:rPr>
              <a:t>اختصاصي </a:t>
            </a:r>
            <a:r>
              <a:rPr lang="fa-IR" sz="2800" dirty="0">
                <a:solidFill>
                  <a:prstClr val="black">
                    <a:lumMod val="95000"/>
                    <a:lumOff val="5000"/>
                  </a:prstClr>
                </a:solidFill>
                <a:latin typeface="Century Gothic" panose="020B0502020202020204"/>
                <a:ea typeface="+mn-ea"/>
                <a:cs typeface="B Zar" panose="00000400000000000000" pitchFamily="2" charset="-78"/>
              </a:rPr>
              <a:t>(</a:t>
            </a:r>
            <a:r>
              <a:rPr lang="en-US" sz="2400" b="1" dirty="0">
                <a:solidFill>
                  <a:srgbClr val="FF0000"/>
                </a:solidFill>
                <a:latin typeface="Angsana New" panose="02020603050405020304" pitchFamily="18" charset="-34"/>
                <a:ea typeface="Times New Roman" panose="02020603050405020304" pitchFamily="18" charset="0"/>
                <a:cs typeface="Angsana New" panose="02020603050405020304" pitchFamily="18" charset="-34"/>
              </a:rPr>
              <a:t>Specific Objectives</a:t>
            </a:r>
            <a:r>
              <a:rPr lang="fa-IR" sz="2800" dirty="0">
                <a:solidFill>
                  <a:prstClr val="black">
                    <a:lumMod val="95000"/>
                    <a:lumOff val="5000"/>
                  </a:prstClr>
                </a:solidFill>
                <a:latin typeface="Century Gothic" panose="020B0502020202020204"/>
                <a:ea typeface="+mn-ea"/>
                <a:cs typeface="B Zar" panose="00000400000000000000" pitchFamily="2" charset="-78"/>
              </a:rPr>
              <a:t>)</a:t>
            </a:r>
          </a:p>
        </p:txBody>
      </p:sp>
      <p:sp>
        <p:nvSpPr>
          <p:cNvPr id="3" name="Subtitle 2"/>
          <p:cNvSpPr>
            <a:spLocks noGrp="1"/>
          </p:cNvSpPr>
          <p:nvPr>
            <p:ph type="subTitle" idx="1"/>
          </p:nvPr>
        </p:nvSpPr>
        <p:spPr>
          <a:xfrm>
            <a:off x="381000" y="1239671"/>
            <a:ext cx="8382000" cy="5181600"/>
          </a:xfrm>
        </p:spPr>
        <p:txBody>
          <a:bodyPr>
            <a:noAutofit/>
          </a:bodyPr>
          <a:lstStyle/>
          <a:p>
            <a:pPr marL="400050" lvl="1" algn="r" defTabSz="457200">
              <a:lnSpc>
                <a:spcPct val="150000"/>
              </a:lnSpc>
              <a:spcBef>
                <a:spcPts val="1000"/>
              </a:spcBef>
              <a:buClr>
                <a:srgbClr val="1E5155">
                  <a:lumMod val="40000"/>
                  <a:lumOff val="60000"/>
                </a:srgbClr>
              </a:buClr>
              <a:buSzPct val="80000"/>
              <a:defRPr/>
            </a:pPr>
            <a:r>
              <a:rPr lang="ar-SA" sz="2600" dirty="0">
                <a:solidFill>
                  <a:srgbClr val="FF0000"/>
                </a:solidFill>
                <a:latin typeface="Century Gothic" panose="020B0502020202020204"/>
                <a:ea typeface="+mj-ea"/>
                <a:cs typeface="B Zar" panose="00000400000000000000" pitchFamily="2" charset="-78"/>
              </a:rPr>
              <a:t>اهداف اختصاصي</a:t>
            </a:r>
            <a:r>
              <a:rPr lang="fa-IR" sz="2600" dirty="0">
                <a:solidFill>
                  <a:schemeClr val="tx1">
                    <a:lumMod val="95000"/>
                    <a:lumOff val="5000"/>
                  </a:schemeClr>
                </a:solidFill>
                <a:latin typeface="Century Gothic" panose="020B0502020202020204"/>
                <a:ea typeface="+mj-ea"/>
                <a:cs typeface="B Zar" panose="00000400000000000000" pitchFamily="2" charset="-78"/>
              </a:rPr>
              <a:t>: از تقسیم یا شکستن هدف کلی به اجزای کوچکتر بدست می آید و راه رسیدن به هدف کلی را قدم به قدم مشخص می کند.</a:t>
            </a:r>
          </a:p>
          <a:p>
            <a:pPr marL="400050" lvl="1" algn="r" defTabSz="457200">
              <a:lnSpc>
                <a:spcPct val="150000"/>
              </a:lnSpc>
              <a:spcBef>
                <a:spcPts val="1000"/>
              </a:spcBef>
              <a:buClr>
                <a:srgbClr val="1E5155">
                  <a:lumMod val="40000"/>
                  <a:lumOff val="60000"/>
                </a:srgbClr>
              </a:buClr>
              <a:buSzPct val="80000"/>
              <a:defRPr/>
            </a:pPr>
            <a:r>
              <a:rPr lang="ar-SA" sz="2600" dirty="0">
                <a:solidFill>
                  <a:schemeClr val="tx1">
                    <a:lumMod val="95000"/>
                    <a:lumOff val="5000"/>
                  </a:schemeClr>
                </a:solidFill>
                <a:latin typeface="Century Gothic" panose="020B0502020202020204"/>
                <a:ea typeface="+mj-ea"/>
                <a:cs typeface="B Zar" panose="00000400000000000000" pitchFamily="2" charset="-78"/>
              </a:rPr>
              <a:t>اهداف اختصاصي به دو گروه تقسيم مي شوند: </a:t>
            </a:r>
            <a:endParaRPr lang="fa-IR" sz="2600" dirty="0">
              <a:solidFill>
                <a:schemeClr val="tx1">
                  <a:lumMod val="95000"/>
                  <a:lumOff val="5000"/>
                </a:schemeClr>
              </a:solidFill>
              <a:latin typeface="Century Gothic" panose="020B0502020202020204"/>
              <a:ea typeface="+mj-ea"/>
              <a:cs typeface="B Zar" panose="00000400000000000000" pitchFamily="2" charset="-78"/>
            </a:endParaRPr>
          </a:p>
          <a:p>
            <a:pPr marL="400050" lvl="1" algn="r" defTabSz="457200">
              <a:lnSpc>
                <a:spcPct val="150000"/>
              </a:lnSpc>
              <a:spcBef>
                <a:spcPts val="1000"/>
              </a:spcBef>
              <a:buClr>
                <a:srgbClr val="1E5155">
                  <a:lumMod val="40000"/>
                  <a:lumOff val="60000"/>
                </a:srgbClr>
              </a:buClr>
              <a:buSzPct val="80000"/>
              <a:defRPr/>
            </a:pPr>
            <a:r>
              <a:rPr lang="fa-IR" sz="2600" dirty="0">
                <a:solidFill>
                  <a:schemeClr val="tx1">
                    <a:lumMod val="95000"/>
                    <a:lumOff val="5000"/>
                  </a:schemeClr>
                </a:solidFill>
                <a:latin typeface="Century Gothic" panose="020B0502020202020204"/>
                <a:ea typeface="+mj-ea"/>
                <a:cs typeface="B Zar" panose="00000400000000000000" pitchFamily="2" charset="-78"/>
              </a:rPr>
              <a:t>    الف) </a:t>
            </a:r>
            <a:r>
              <a:rPr lang="ar-SA" sz="2600" dirty="0">
                <a:solidFill>
                  <a:srgbClr val="FF0000"/>
                </a:solidFill>
                <a:latin typeface="Century Gothic" panose="020B0502020202020204"/>
                <a:ea typeface="+mj-ea"/>
                <a:cs typeface="B Zar" panose="00000400000000000000" pitchFamily="2" charset="-78"/>
              </a:rPr>
              <a:t>اهداف اختصاصي توصيفي</a:t>
            </a:r>
            <a:r>
              <a:rPr lang="ar-SA" sz="2600" dirty="0">
                <a:solidFill>
                  <a:schemeClr val="tx1">
                    <a:lumMod val="95000"/>
                    <a:lumOff val="5000"/>
                  </a:schemeClr>
                </a:solidFill>
                <a:latin typeface="Century Gothic" panose="020B0502020202020204"/>
                <a:ea typeface="+mj-ea"/>
                <a:cs typeface="B Zar" panose="00000400000000000000" pitchFamily="2" charset="-78"/>
              </a:rPr>
              <a:t>: اهداف مربوط به توزيع </a:t>
            </a:r>
            <a:r>
              <a:rPr lang="fa-IR" sz="2600" dirty="0">
                <a:solidFill>
                  <a:schemeClr val="tx1">
                    <a:lumMod val="95000"/>
                    <a:lumOff val="5000"/>
                  </a:schemeClr>
                </a:solidFill>
                <a:latin typeface="Century Gothic" panose="020B0502020202020204"/>
                <a:ea typeface="+mj-ea"/>
                <a:cs typeface="B Zar" panose="00000400000000000000" pitchFamily="2" charset="-78"/>
              </a:rPr>
              <a:t>موضوع مورد مطالعه است</a:t>
            </a:r>
            <a:r>
              <a:rPr lang="ar-SA" sz="2600" dirty="0">
                <a:solidFill>
                  <a:schemeClr val="tx1">
                    <a:lumMod val="95000"/>
                    <a:lumOff val="5000"/>
                  </a:schemeClr>
                </a:solidFill>
                <a:latin typeface="Century Gothic" panose="020B0502020202020204"/>
                <a:ea typeface="+mj-ea"/>
                <a:cs typeface="B Zar" panose="00000400000000000000" pitchFamily="2" charset="-78"/>
              </a:rPr>
              <a:t>. </a:t>
            </a:r>
            <a:endParaRPr lang="fa-IR" sz="2600" dirty="0">
              <a:solidFill>
                <a:schemeClr val="tx1">
                  <a:lumMod val="95000"/>
                  <a:lumOff val="5000"/>
                </a:schemeClr>
              </a:solidFill>
              <a:latin typeface="Century Gothic" panose="020B0502020202020204"/>
              <a:ea typeface="+mj-ea"/>
              <a:cs typeface="B Zar" panose="00000400000000000000" pitchFamily="2" charset="-78"/>
            </a:endParaRPr>
          </a:p>
          <a:p>
            <a:pPr marL="400050" lvl="1" algn="r" defTabSz="457200" rtl="1">
              <a:lnSpc>
                <a:spcPct val="150000"/>
              </a:lnSpc>
              <a:spcBef>
                <a:spcPts val="1000"/>
              </a:spcBef>
              <a:buClr>
                <a:srgbClr val="1E5155">
                  <a:lumMod val="40000"/>
                  <a:lumOff val="60000"/>
                </a:srgbClr>
              </a:buClr>
              <a:buSzPct val="80000"/>
            </a:pPr>
            <a:r>
              <a:rPr lang="fa-IR" sz="2600" dirty="0">
                <a:solidFill>
                  <a:schemeClr val="tx1">
                    <a:lumMod val="95000"/>
                    <a:lumOff val="5000"/>
                  </a:schemeClr>
                </a:solidFill>
                <a:latin typeface="Century Gothic" panose="020B0502020202020204"/>
                <a:ea typeface="+mj-ea"/>
                <a:cs typeface="B Zar" panose="00000400000000000000" pitchFamily="2" charset="-78"/>
              </a:rPr>
              <a:t>ب) </a:t>
            </a:r>
            <a:r>
              <a:rPr lang="ar-SA" sz="2600" dirty="0">
                <a:solidFill>
                  <a:srgbClr val="FF0000"/>
                </a:solidFill>
                <a:latin typeface="Century Gothic" panose="020B0502020202020204"/>
                <a:ea typeface="+mj-ea"/>
                <a:cs typeface="B Zar" panose="00000400000000000000" pitchFamily="2" charset="-78"/>
              </a:rPr>
              <a:t>اهداف اختصاصي تحليلي</a:t>
            </a:r>
            <a:r>
              <a:rPr lang="ar-SA" sz="2600" dirty="0">
                <a:solidFill>
                  <a:schemeClr val="tx1">
                    <a:lumMod val="95000"/>
                    <a:lumOff val="5000"/>
                  </a:schemeClr>
                </a:solidFill>
                <a:latin typeface="Century Gothic" panose="020B0502020202020204"/>
                <a:ea typeface="+mj-ea"/>
                <a:cs typeface="B Zar" panose="00000400000000000000" pitchFamily="2" charset="-78"/>
              </a:rPr>
              <a:t>: اهداف مربوط به عوامل موثر بر موضوع مورد مطالعه </a:t>
            </a:r>
            <a:r>
              <a:rPr lang="fa-IR" sz="2600" dirty="0">
                <a:solidFill>
                  <a:schemeClr val="tx1">
                    <a:lumMod val="95000"/>
                    <a:lumOff val="5000"/>
                  </a:schemeClr>
                </a:solidFill>
                <a:latin typeface="Century Gothic" panose="020B0502020202020204"/>
                <a:ea typeface="+mj-ea"/>
                <a:cs typeface="B Zar" panose="00000400000000000000" pitchFamily="2" charset="-78"/>
              </a:rPr>
              <a:t>است.</a:t>
            </a:r>
            <a:r>
              <a:rPr lang="ar-SA" sz="2600" dirty="0">
                <a:solidFill>
                  <a:schemeClr val="tx1">
                    <a:lumMod val="95000"/>
                    <a:lumOff val="5000"/>
                  </a:schemeClr>
                </a:solidFill>
                <a:latin typeface="Century Gothic" panose="020B0502020202020204"/>
                <a:ea typeface="+mj-ea"/>
                <a:cs typeface="B Zar" panose="00000400000000000000" pitchFamily="2" charset="-78"/>
              </a:rPr>
              <a:t> </a:t>
            </a:r>
            <a:endParaRPr lang="fa-IR" sz="2600" dirty="0">
              <a:solidFill>
                <a:schemeClr val="tx1">
                  <a:lumMod val="95000"/>
                  <a:lumOff val="5000"/>
                </a:schemeClr>
              </a:solidFill>
              <a:latin typeface="Century Gothic" panose="020B0502020202020204"/>
              <a:ea typeface="+mj-ea"/>
              <a:cs typeface="B Zar" panose="00000400000000000000" pitchFamily="2" charset="-78"/>
            </a:endParaRPr>
          </a:p>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9687750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pPr lvl="0" defTabSz="457200" rtl="1">
              <a:spcBef>
                <a:spcPts val="1000"/>
              </a:spcBef>
              <a:buClr>
                <a:srgbClr val="1E5155">
                  <a:lumMod val="40000"/>
                  <a:lumOff val="60000"/>
                </a:srgbClr>
              </a:buClr>
              <a:buSzPct val="80000"/>
              <a:defRPr/>
            </a:pPr>
            <a:r>
              <a:rPr lang="fa-IR" dirty="0">
                <a:latin typeface="IranNastaliq" pitchFamily="18" charset="0"/>
                <a:cs typeface="B Zar" panose="00000400000000000000" pitchFamily="2" charset="-78"/>
              </a:rPr>
              <a:t> </a:t>
            </a:r>
            <a:r>
              <a:rPr lang="ar-SA" sz="3600" dirty="0">
                <a:solidFill>
                  <a:prstClr val="black">
                    <a:lumMod val="95000"/>
                    <a:lumOff val="5000"/>
                  </a:prstClr>
                </a:solidFill>
                <a:latin typeface="Century Gothic" panose="020B0502020202020204"/>
                <a:ea typeface="+mn-ea"/>
                <a:cs typeface="B Zar" panose="00000400000000000000" pitchFamily="2" charset="-78"/>
              </a:rPr>
              <a:t>اهداف </a:t>
            </a:r>
            <a:r>
              <a:rPr lang="fa-IR" sz="3600" dirty="0">
                <a:solidFill>
                  <a:prstClr val="black">
                    <a:lumMod val="95000"/>
                    <a:lumOff val="5000"/>
                  </a:prstClr>
                </a:solidFill>
                <a:latin typeface="Century Gothic" panose="020B0502020202020204"/>
                <a:ea typeface="+mn-ea"/>
                <a:cs typeface="B Zar" panose="00000400000000000000" pitchFamily="2" charset="-78"/>
              </a:rPr>
              <a:t>اختصاصي </a:t>
            </a:r>
            <a:r>
              <a:rPr lang="fa-IR" sz="2800" dirty="0">
                <a:solidFill>
                  <a:prstClr val="black">
                    <a:lumMod val="95000"/>
                    <a:lumOff val="5000"/>
                  </a:prstClr>
                </a:solidFill>
                <a:latin typeface="Century Gothic" panose="020B0502020202020204"/>
                <a:ea typeface="+mn-ea"/>
                <a:cs typeface="B Zar" panose="00000400000000000000" pitchFamily="2" charset="-78"/>
              </a:rPr>
              <a:t>(</a:t>
            </a:r>
            <a:r>
              <a:rPr lang="en-US" dirty="0">
                <a:solidFill>
                  <a:srgbClr val="FF0000"/>
                </a:solidFill>
                <a:latin typeface="Angsana New" panose="02020603050405020304" pitchFamily="18" charset="-34"/>
                <a:ea typeface="Times New Roman" panose="02020603050405020304" pitchFamily="18" charset="0"/>
                <a:cs typeface="Angsana New" panose="02020603050405020304" pitchFamily="18" charset="-34"/>
              </a:rPr>
              <a:t>Specific Objectives</a:t>
            </a:r>
            <a:r>
              <a:rPr lang="fa-IR" sz="2800" dirty="0">
                <a:solidFill>
                  <a:prstClr val="black">
                    <a:lumMod val="95000"/>
                    <a:lumOff val="5000"/>
                  </a:prstClr>
                </a:solidFill>
                <a:latin typeface="Century Gothic" panose="020B0502020202020204"/>
                <a:ea typeface="+mn-ea"/>
                <a:cs typeface="B Zar" panose="00000400000000000000" pitchFamily="2" charset="-78"/>
              </a:rPr>
              <a:t>)</a:t>
            </a:r>
          </a:p>
        </p:txBody>
      </p:sp>
      <p:sp>
        <p:nvSpPr>
          <p:cNvPr id="3" name="Subtitle 2"/>
          <p:cNvSpPr>
            <a:spLocks noGrp="1"/>
          </p:cNvSpPr>
          <p:nvPr>
            <p:ph type="subTitle" idx="1"/>
          </p:nvPr>
        </p:nvSpPr>
        <p:spPr>
          <a:xfrm>
            <a:off x="228600" y="1146932"/>
            <a:ext cx="8534400" cy="5181600"/>
          </a:xfrm>
        </p:spPr>
        <p:txBody>
          <a:bodyPr>
            <a:noAutofit/>
          </a:bodyPr>
          <a:lstStyle/>
          <a:p>
            <a:pPr marL="400050" lvl="1" algn="r" defTabSz="457200">
              <a:lnSpc>
                <a:spcPct val="150000"/>
              </a:lnSpc>
              <a:spcBef>
                <a:spcPts val="1000"/>
              </a:spcBef>
              <a:buClr>
                <a:srgbClr val="1E5155">
                  <a:lumMod val="40000"/>
                  <a:lumOff val="60000"/>
                </a:srgbClr>
              </a:buClr>
              <a:buSzPct val="80000"/>
              <a:defRPr/>
            </a:pPr>
            <a:r>
              <a:rPr lang="fa-IR" sz="2600" dirty="0">
                <a:solidFill>
                  <a:schemeClr val="tx1">
                    <a:lumMod val="95000"/>
                    <a:lumOff val="5000"/>
                  </a:schemeClr>
                </a:solidFill>
                <a:latin typeface="Century Gothic" panose="020B0502020202020204"/>
                <a:ea typeface="+mj-ea"/>
                <a:cs typeface="B Zar" panose="00000400000000000000" pitchFamily="2" charset="-78"/>
              </a:rPr>
              <a:t>الف) </a:t>
            </a:r>
            <a:r>
              <a:rPr lang="ar-SA" sz="2600" dirty="0">
                <a:solidFill>
                  <a:srgbClr val="FF0000"/>
                </a:solidFill>
                <a:latin typeface="Century Gothic" panose="020B0502020202020204"/>
                <a:ea typeface="+mj-ea"/>
                <a:cs typeface="B Zar" panose="00000400000000000000" pitchFamily="2" charset="-78"/>
              </a:rPr>
              <a:t>اهداف اختصاصي توصيفي</a:t>
            </a:r>
            <a:endParaRPr lang="fa-IR" sz="2600" dirty="0">
              <a:solidFill>
                <a:srgbClr val="FF0000"/>
              </a:solidFill>
              <a:latin typeface="Century Gothic" panose="020B0502020202020204"/>
              <a:ea typeface="+mj-ea"/>
              <a:cs typeface="B Zar" panose="00000400000000000000" pitchFamily="2" charset="-78"/>
            </a:endParaRPr>
          </a:p>
          <a:p>
            <a:pPr algn="r" rtl="1"/>
            <a:r>
              <a:rPr lang="fa-IR" sz="2800" dirty="0">
                <a:solidFill>
                  <a:srgbClr val="0070C0"/>
                </a:solidFill>
                <a:cs typeface="B Zar" panose="00000400000000000000" pitchFamily="2" charset="-78"/>
              </a:rPr>
              <a:t>1</a:t>
            </a:r>
            <a:r>
              <a:rPr lang="fa-IR" sz="2400" dirty="0">
                <a:solidFill>
                  <a:srgbClr val="0070C0"/>
                </a:solidFill>
                <a:cs typeface="B Zar" panose="00000400000000000000" pitchFamily="2" charset="-78"/>
              </a:rPr>
              <a:t>- </a:t>
            </a:r>
            <a:r>
              <a:rPr lang="ar-SA" sz="2400" dirty="0">
                <a:solidFill>
                  <a:srgbClr val="0070C0"/>
                </a:solidFill>
                <a:cs typeface="B Zar" panose="00000400000000000000" pitchFamily="2" charset="-78"/>
              </a:rPr>
              <a:t>تعیین میانگین نمره  مشاهده مشاجره بین والدین در دانش آموزان دبیرستانی</a:t>
            </a:r>
            <a:r>
              <a:rPr lang="fa-IR" sz="2400" dirty="0">
                <a:solidFill>
                  <a:srgbClr val="0070C0"/>
                </a:solidFill>
                <a:cs typeface="B Zar" panose="00000400000000000000" pitchFamily="2" charset="-78"/>
              </a:rPr>
              <a:t> شهر بندرعباس</a:t>
            </a:r>
            <a:r>
              <a:rPr lang="ar-SA" sz="2400" dirty="0">
                <a:solidFill>
                  <a:srgbClr val="0070C0"/>
                </a:solidFill>
                <a:cs typeface="B Zar" panose="00000400000000000000" pitchFamily="2" charset="-78"/>
              </a:rPr>
              <a:t> </a:t>
            </a:r>
            <a:endParaRPr lang="fa-IR" sz="2400" dirty="0">
              <a:solidFill>
                <a:srgbClr val="0070C0"/>
              </a:solidFill>
              <a:cs typeface="B Zar" panose="00000400000000000000" pitchFamily="2" charset="-78"/>
            </a:endParaRPr>
          </a:p>
          <a:p>
            <a:pPr algn="r" rtl="1"/>
            <a:r>
              <a:rPr lang="ar-SA" sz="2400" dirty="0">
                <a:solidFill>
                  <a:srgbClr val="0070C0"/>
                </a:solidFill>
                <a:cs typeface="B Zar" panose="00000400000000000000" pitchFamily="2" charset="-78"/>
              </a:rPr>
              <a:t>2 -تعیین میانگین نمره  عزت نفس در دانش آموزان دبیرستانی</a:t>
            </a:r>
            <a:r>
              <a:rPr lang="fa-IR" sz="2400" dirty="0">
                <a:solidFill>
                  <a:srgbClr val="0070C0"/>
                </a:solidFill>
                <a:cs typeface="B Zar" panose="00000400000000000000" pitchFamily="2" charset="-78"/>
              </a:rPr>
              <a:t> شهر بندرعباس</a:t>
            </a:r>
            <a:endParaRPr lang="en-US" sz="2400" b="1" dirty="0">
              <a:solidFill>
                <a:srgbClr val="0070C0"/>
              </a:solidFill>
              <a:cs typeface="B Zar" panose="00000400000000000000" pitchFamily="2" charset="-78"/>
            </a:endParaRPr>
          </a:p>
          <a:p>
            <a:pPr algn="r" rtl="1"/>
            <a:r>
              <a:rPr lang="ar-SA" sz="2400" dirty="0">
                <a:solidFill>
                  <a:srgbClr val="0070C0"/>
                </a:solidFill>
                <a:cs typeface="B Zar" panose="00000400000000000000" pitchFamily="2" charset="-78"/>
              </a:rPr>
              <a:t> </a:t>
            </a:r>
            <a:r>
              <a:rPr lang="fa-IR" sz="2400" dirty="0">
                <a:solidFill>
                  <a:srgbClr val="0070C0"/>
                </a:solidFill>
                <a:cs typeface="B Zar" panose="00000400000000000000" pitchFamily="2" charset="-78"/>
              </a:rPr>
              <a:t>3-....................</a:t>
            </a:r>
          </a:p>
          <a:p>
            <a:pPr algn="r" rtl="1"/>
            <a:r>
              <a:rPr lang="fa-IR" sz="2400" dirty="0">
                <a:solidFill>
                  <a:srgbClr val="0070C0"/>
                </a:solidFill>
                <a:cs typeface="B Zar" panose="00000400000000000000" pitchFamily="2" charset="-78"/>
              </a:rPr>
              <a:t>4-....................                                       </a:t>
            </a:r>
            <a:endParaRPr lang="fa-IR" sz="2600" dirty="0">
              <a:solidFill>
                <a:srgbClr val="FF0000"/>
              </a:solidFill>
              <a:latin typeface="Century Gothic" panose="020B0502020202020204"/>
              <a:ea typeface="+mj-ea"/>
              <a:cs typeface="B Zar" panose="00000400000000000000" pitchFamily="2" charset="-78"/>
            </a:endParaRPr>
          </a:p>
          <a:p>
            <a:pPr marL="400050" lvl="1" algn="r" defTabSz="457200">
              <a:lnSpc>
                <a:spcPct val="150000"/>
              </a:lnSpc>
              <a:spcBef>
                <a:spcPts val="1000"/>
              </a:spcBef>
              <a:buClr>
                <a:srgbClr val="1E5155">
                  <a:lumMod val="40000"/>
                  <a:lumOff val="60000"/>
                </a:srgbClr>
              </a:buClr>
              <a:buSzPct val="80000"/>
              <a:defRPr/>
            </a:pPr>
            <a:r>
              <a:rPr lang="fa-IR" sz="2600" dirty="0">
                <a:solidFill>
                  <a:schemeClr val="tx1">
                    <a:lumMod val="95000"/>
                    <a:lumOff val="5000"/>
                  </a:schemeClr>
                </a:solidFill>
                <a:latin typeface="Century Gothic" panose="020B0502020202020204"/>
                <a:ea typeface="+mj-ea"/>
                <a:cs typeface="B Zar" panose="00000400000000000000" pitchFamily="2" charset="-78"/>
              </a:rPr>
              <a:t>ب) </a:t>
            </a:r>
            <a:r>
              <a:rPr lang="ar-SA" sz="2600" dirty="0">
                <a:solidFill>
                  <a:srgbClr val="FF0000"/>
                </a:solidFill>
                <a:latin typeface="Century Gothic" panose="020B0502020202020204"/>
                <a:ea typeface="+mj-ea"/>
                <a:cs typeface="B Zar" panose="00000400000000000000" pitchFamily="2" charset="-78"/>
              </a:rPr>
              <a:t>اهداف اختصاصي تحليلي</a:t>
            </a:r>
            <a:endParaRPr lang="fa-IR" sz="2600" dirty="0">
              <a:solidFill>
                <a:srgbClr val="FF0000"/>
              </a:solidFill>
              <a:latin typeface="Century Gothic" panose="020B0502020202020204"/>
              <a:ea typeface="+mj-ea"/>
              <a:cs typeface="B Zar" panose="00000400000000000000" pitchFamily="2" charset="-78"/>
            </a:endParaRPr>
          </a:p>
          <a:p>
            <a:pPr lvl="0" algn="r" defTabSz="457200" rtl="1">
              <a:spcBef>
                <a:spcPts val="1000"/>
              </a:spcBef>
              <a:buClr>
                <a:srgbClr val="1E5155">
                  <a:lumMod val="40000"/>
                  <a:lumOff val="60000"/>
                </a:srgbClr>
              </a:buClr>
              <a:buSzPct val="80000"/>
            </a:pPr>
            <a:r>
              <a:rPr lang="fa-IR" sz="2400" dirty="0">
                <a:solidFill>
                  <a:srgbClr val="0070C0"/>
                </a:solidFill>
                <a:latin typeface="Century Gothic" panose="020B0502020202020204"/>
                <a:ea typeface="+mj-ea"/>
                <a:cs typeface="B Zar" panose="00000400000000000000" pitchFamily="2" charset="-78"/>
              </a:rPr>
              <a:t>1-</a:t>
            </a:r>
            <a:r>
              <a:rPr lang="en-US" sz="2400" dirty="0">
                <a:solidFill>
                  <a:srgbClr val="0070C0"/>
                </a:solidFill>
                <a:latin typeface="Century Gothic" panose="020B0502020202020204"/>
                <a:ea typeface="+mj-ea"/>
                <a:cs typeface="B Zar" panose="00000400000000000000" pitchFamily="2" charset="-78"/>
              </a:rPr>
              <a:t> </a:t>
            </a:r>
            <a:r>
              <a:rPr lang="ar-SA" sz="2400" dirty="0">
                <a:solidFill>
                  <a:srgbClr val="0070C0"/>
                </a:solidFill>
                <a:latin typeface="Century Gothic" panose="020B0502020202020204"/>
                <a:ea typeface="+mj-ea"/>
                <a:cs typeface="B Zar" panose="00000400000000000000" pitchFamily="2" charset="-78"/>
              </a:rPr>
              <a:t>تعیین ارتبا ط بین مشاهده مشاجره بین والدین و  میانگین نمره عزت نفس </a:t>
            </a:r>
            <a:r>
              <a:rPr lang="fa-IR" sz="2400" dirty="0">
                <a:solidFill>
                  <a:srgbClr val="0070C0"/>
                </a:solidFill>
                <a:latin typeface="Century Gothic" panose="020B0502020202020204"/>
                <a:ea typeface="+mj-ea"/>
                <a:cs typeface="B Zar" panose="00000400000000000000" pitchFamily="2" charset="-78"/>
              </a:rPr>
              <a:t>در </a:t>
            </a:r>
            <a:r>
              <a:rPr lang="ar-SA" sz="2400" dirty="0">
                <a:solidFill>
                  <a:srgbClr val="0070C0"/>
                </a:solidFill>
                <a:latin typeface="Century Gothic" panose="020B0502020202020204"/>
                <a:ea typeface="+mj-ea"/>
                <a:cs typeface="B Zar" panose="00000400000000000000" pitchFamily="2" charset="-78"/>
              </a:rPr>
              <a:t>دانش آموزان دبیرستانی</a:t>
            </a:r>
            <a:r>
              <a:rPr lang="fa-IR" sz="2400" dirty="0">
                <a:solidFill>
                  <a:srgbClr val="0070C0"/>
                </a:solidFill>
                <a:latin typeface="Century Gothic" panose="020B0502020202020204"/>
                <a:ea typeface="+mj-ea"/>
                <a:cs typeface="B Zar" panose="00000400000000000000" pitchFamily="2" charset="-78"/>
              </a:rPr>
              <a:t> شهر بندرعباس</a:t>
            </a:r>
          </a:p>
          <a:p>
            <a:pPr lvl="0" algn="r" defTabSz="457200">
              <a:lnSpc>
                <a:spcPct val="90000"/>
              </a:lnSpc>
              <a:spcBef>
                <a:spcPts val="1000"/>
              </a:spcBef>
              <a:buClr>
                <a:srgbClr val="1E5155">
                  <a:lumMod val="40000"/>
                  <a:lumOff val="60000"/>
                </a:srgbClr>
              </a:buClr>
              <a:buSzPct val="80000"/>
              <a:defRPr/>
            </a:pPr>
            <a:r>
              <a:rPr lang="fa-IR" sz="2400" dirty="0">
                <a:solidFill>
                  <a:srgbClr val="0070C0"/>
                </a:solidFill>
                <a:latin typeface="Century Gothic" panose="020B0502020202020204"/>
                <a:ea typeface="+mj-ea"/>
                <a:cs typeface="B Zar" panose="00000400000000000000" pitchFamily="2" charset="-78"/>
              </a:rPr>
              <a:t>2- تعیین ارتبا ط بین مشاهده مشاجره بین والدین و  میانگین نمره اضطراب در دانش آموزان دبیرستانی شهر بندرعباس</a:t>
            </a:r>
          </a:p>
          <a:p>
            <a:pPr lvl="0" algn="r" defTabSz="457200">
              <a:lnSpc>
                <a:spcPct val="90000"/>
              </a:lnSpc>
              <a:spcBef>
                <a:spcPts val="1000"/>
              </a:spcBef>
              <a:buClr>
                <a:srgbClr val="1E5155">
                  <a:lumMod val="40000"/>
                  <a:lumOff val="60000"/>
                </a:srgbClr>
              </a:buClr>
              <a:buSzPct val="80000"/>
              <a:defRPr/>
            </a:pPr>
            <a:r>
              <a:rPr lang="fa-IR" sz="2400" dirty="0">
                <a:solidFill>
                  <a:srgbClr val="0070C0"/>
                </a:solidFill>
                <a:latin typeface="Century Gothic" panose="020B0502020202020204"/>
                <a:ea typeface="+mj-ea"/>
                <a:cs typeface="B Zar" panose="00000400000000000000" pitchFamily="2" charset="-78"/>
              </a:rPr>
              <a:t>3-........................</a:t>
            </a:r>
          </a:p>
          <a:p>
            <a:pPr lvl="0" algn="r" defTabSz="457200" rtl="1">
              <a:lnSpc>
                <a:spcPct val="90000"/>
              </a:lnSpc>
              <a:spcBef>
                <a:spcPts val="1000"/>
              </a:spcBef>
              <a:buClr>
                <a:srgbClr val="1E5155">
                  <a:lumMod val="40000"/>
                  <a:lumOff val="60000"/>
                </a:srgbClr>
              </a:buClr>
              <a:buSzPct val="80000"/>
              <a:defRPr/>
            </a:pPr>
            <a:r>
              <a:rPr lang="fa-IR" sz="2800" dirty="0">
                <a:solidFill>
                  <a:prstClr val="white"/>
                </a:solidFill>
                <a:latin typeface="Century Gothic" panose="020B0502020202020204"/>
                <a:ea typeface="+mj-ea"/>
                <a:cs typeface="B Zar" panose="00000400000000000000" pitchFamily="2" charset="-78"/>
              </a:rPr>
              <a:t>3-.......................</a:t>
            </a:r>
          </a:p>
          <a:p>
            <a:pPr marL="400050" lvl="1" algn="r" defTabSz="457200">
              <a:lnSpc>
                <a:spcPct val="150000"/>
              </a:lnSpc>
              <a:spcBef>
                <a:spcPts val="1000"/>
              </a:spcBef>
              <a:buClr>
                <a:srgbClr val="1E5155">
                  <a:lumMod val="40000"/>
                  <a:lumOff val="60000"/>
                </a:srgbClr>
              </a:buClr>
              <a:buSzPct val="80000"/>
              <a:defRPr/>
            </a:pPr>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9922566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pPr lvl="0" defTabSz="457200" rtl="1">
              <a:spcBef>
                <a:spcPts val="1000"/>
              </a:spcBef>
              <a:buClr>
                <a:srgbClr val="1E5155">
                  <a:lumMod val="40000"/>
                  <a:lumOff val="60000"/>
                </a:srgbClr>
              </a:buClr>
              <a:buSzPct val="80000"/>
              <a:defRPr/>
            </a:pPr>
            <a:r>
              <a:rPr lang="ar-SA" sz="2800" dirty="0">
                <a:solidFill>
                  <a:prstClr val="black">
                    <a:lumMod val="95000"/>
                    <a:lumOff val="5000"/>
                  </a:prstClr>
                </a:solidFill>
                <a:latin typeface="Century Gothic" panose="020B0502020202020204"/>
                <a:ea typeface="+mn-ea"/>
                <a:cs typeface="B Zar" panose="00000400000000000000" pitchFamily="2" charset="-78"/>
              </a:rPr>
              <a:t>هدف </a:t>
            </a:r>
            <a:r>
              <a:rPr lang="fa-IR" sz="2800" dirty="0">
                <a:solidFill>
                  <a:prstClr val="black">
                    <a:lumMod val="95000"/>
                    <a:lumOff val="5000"/>
                  </a:prstClr>
                </a:solidFill>
                <a:latin typeface="Century Gothic" panose="020B0502020202020204"/>
                <a:ea typeface="+mn-ea"/>
                <a:cs typeface="B Zar" panose="00000400000000000000" pitchFamily="2" charset="-78"/>
              </a:rPr>
              <a:t>/ اهداف </a:t>
            </a:r>
            <a:r>
              <a:rPr lang="ar-SA" sz="2800" dirty="0">
                <a:solidFill>
                  <a:prstClr val="black">
                    <a:lumMod val="95000"/>
                    <a:lumOff val="5000"/>
                  </a:prstClr>
                </a:solidFill>
                <a:latin typeface="Century Gothic" panose="020B0502020202020204"/>
                <a:ea typeface="+mn-ea"/>
                <a:cs typeface="B Zar" panose="00000400000000000000" pitchFamily="2" charset="-78"/>
              </a:rPr>
              <a:t>كاربردي</a:t>
            </a:r>
            <a:r>
              <a:rPr lang="fa-IR" sz="2800" dirty="0">
                <a:solidFill>
                  <a:prstClr val="black">
                    <a:lumMod val="95000"/>
                    <a:lumOff val="5000"/>
                  </a:prstClr>
                </a:solidFill>
                <a:latin typeface="Century Gothic" panose="020B0502020202020204"/>
                <a:ea typeface="+mn-ea"/>
                <a:cs typeface="B Zar" panose="00000400000000000000" pitchFamily="2" charset="-78"/>
              </a:rPr>
              <a:t> (</a:t>
            </a:r>
            <a:r>
              <a:rPr lang="en-US" sz="2800" dirty="0">
                <a:solidFill>
                  <a:srgbClr val="FF0000"/>
                </a:solidFill>
                <a:latin typeface="Angsana New" panose="02020603050405020304" pitchFamily="18" charset="-34"/>
                <a:ea typeface="Times New Roman" panose="02020603050405020304" pitchFamily="18" charset="0"/>
                <a:cs typeface="Angsana New" panose="02020603050405020304" pitchFamily="18" charset="-34"/>
              </a:rPr>
              <a:t>Applied Objectives</a:t>
            </a:r>
            <a:r>
              <a:rPr lang="fa-IR" sz="2800" dirty="0">
                <a:solidFill>
                  <a:prstClr val="black">
                    <a:lumMod val="95000"/>
                    <a:lumOff val="5000"/>
                  </a:prstClr>
                </a:solidFill>
                <a:latin typeface="Century Gothic" panose="020B0502020202020204"/>
                <a:ea typeface="+mn-ea"/>
                <a:cs typeface="B Zar" panose="00000400000000000000" pitchFamily="2" charset="-78"/>
              </a:rPr>
              <a:t>)</a:t>
            </a:r>
            <a:endParaRPr lang="ar-SA" sz="2800" dirty="0">
              <a:solidFill>
                <a:prstClr val="black">
                  <a:lumMod val="95000"/>
                  <a:lumOff val="5000"/>
                </a:prstClr>
              </a:solidFill>
              <a:latin typeface="Century Gothic" panose="020B0502020202020204"/>
              <a:ea typeface="+mn-ea"/>
              <a:cs typeface="B Zar" panose="00000400000000000000" pitchFamily="2" charset="-78"/>
            </a:endParaRPr>
          </a:p>
        </p:txBody>
      </p:sp>
      <p:sp>
        <p:nvSpPr>
          <p:cNvPr id="3" name="Subtitle 2"/>
          <p:cNvSpPr>
            <a:spLocks noGrp="1"/>
          </p:cNvSpPr>
          <p:nvPr>
            <p:ph type="subTitle" idx="1"/>
          </p:nvPr>
        </p:nvSpPr>
        <p:spPr>
          <a:xfrm>
            <a:off x="381000" y="1146932"/>
            <a:ext cx="8382000" cy="5181600"/>
          </a:xfrm>
        </p:spPr>
        <p:txBody>
          <a:bodyPr>
            <a:noAutofit/>
          </a:bodyPr>
          <a:lstStyle/>
          <a:p>
            <a:pPr lvl="0" algn="just" defTabSz="457200" rtl="1">
              <a:lnSpc>
                <a:spcPct val="150000"/>
              </a:lnSpc>
              <a:buClr>
                <a:srgbClr val="58C1BA"/>
              </a:buClr>
              <a:buSzPct val="90000"/>
              <a:defRPr/>
            </a:pPr>
            <a:r>
              <a:rPr lang="fa-IR" sz="2800" dirty="0">
                <a:solidFill>
                  <a:schemeClr val="tx1">
                    <a:lumMod val="95000"/>
                    <a:lumOff val="5000"/>
                  </a:schemeClr>
                </a:solidFill>
                <a:latin typeface="Century Gothic" panose="020B0502020202020204"/>
                <a:ea typeface="+mj-ea"/>
                <a:cs typeface="B Zar" panose="00000400000000000000" pitchFamily="2" charset="-78"/>
              </a:rPr>
              <a:t>هدف کاربردی ،آنچه را در زمینه به کارگیری نتایج مورد نظراست را مطرح می سازد. مانند استفاده های آموزشی،بالینی و ....</a:t>
            </a:r>
          </a:p>
          <a:p>
            <a:pPr lvl="0" algn="just" defTabSz="457200" rtl="1">
              <a:lnSpc>
                <a:spcPct val="150000"/>
              </a:lnSpc>
              <a:buClr>
                <a:srgbClr val="58C1BA"/>
              </a:buClr>
              <a:buSzPct val="90000"/>
              <a:defRPr/>
            </a:pPr>
            <a:r>
              <a:rPr lang="fa-IR" sz="2800" dirty="0">
                <a:solidFill>
                  <a:srgbClr val="FF0000"/>
                </a:solidFill>
                <a:latin typeface="Century Gothic" panose="020B0502020202020204"/>
                <a:ea typeface="+mj-ea"/>
                <a:cs typeface="B Zar" panose="00000400000000000000" pitchFamily="2" charset="-78"/>
              </a:rPr>
              <a:t>عنوان: </a:t>
            </a:r>
            <a:r>
              <a:rPr lang="ar-SA" sz="2800" dirty="0">
                <a:solidFill>
                  <a:schemeClr val="tx1">
                    <a:lumMod val="95000"/>
                    <a:lumOff val="5000"/>
                  </a:schemeClr>
                </a:solidFill>
                <a:latin typeface="Century Gothic" panose="020B0502020202020204"/>
                <a:ea typeface="+mj-ea"/>
                <a:cs typeface="B Zar" panose="00000400000000000000" pitchFamily="2" charset="-78"/>
              </a:rPr>
              <a:t>بررسی میزان مشاهده مشاجره والدین و ارتباط آن با</a:t>
            </a:r>
            <a:r>
              <a:rPr lang="fa-IR" sz="2800" dirty="0">
                <a:solidFill>
                  <a:schemeClr val="tx1">
                    <a:lumMod val="95000"/>
                    <a:lumOff val="5000"/>
                  </a:schemeClr>
                </a:solidFill>
                <a:latin typeface="Century Gothic" panose="020B0502020202020204"/>
                <a:ea typeface="+mj-ea"/>
                <a:cs typeface="B Zar" panose="00000400000000000000" pitchFamily="2" charset="-78"/>
              </a:rPr>
              <a:t>برخی </a:t>
            </a:r>
            <a:r>
              <a:rPr lang="ar-SA" sz="2800" dirty="0">
                <a:solidFill>
                  <a:schemeClr val="tx1">
                    <a:lumMod val="95000"/>
                    <a:lumOff val="5000"/>
                  </a:schemeClr>
                </a:solidFill>
                <a:latin typeface="Century Gothic" panose="020B0502020202020204"/>
                <a:ea typeface="+mj-ea"/>
                <a:cs typeface="B Zar" panose="00000400000000000000" pitchFamily="2" charset="-78"/>
              </a:rPr>
              <a:t>  پیامد های روانی در بین دانش آموز</a:t>
            </a:r>
            <a:r>
              <a:rPr lang="fa-IR" sz="2800" dirty="0">
                <a:solidFill>
                  <a:schemeClr val="tx1">
                    <a:lumMod val="95000"/>
                    <a:lumOff val="5000"/>
                  </a:schemeClr>
                </a:solidFill>
                <a:latin typeface="Century Gothic" panose="020B0502020202020204"/>
                <a:ea typeface="+mj-ea"/>
                <a:cs typeface="B Zar" panose="00000400000000000000" pitchFamily="2" charset="-78"/>
              </a:rPr>
              <a:t> </a:t>
            </a:r>
            <a:r>
              <a:rPr lang="ar-SA" sz="2800" dirty="0">
                <a:solidFill>
                  <a:schemeClr val="tx1">
                    <a:lumMod val="95000"/>
                    <a:lumOff val="5000"/>
                  </a:schemeClr>
                </a:solidFill>
                <a:latin typeface="Century Gothic" panose="020B0502020202020204"/>
                <a:ea typeface="+mj-ea"/>
                <a:cs typeface="B Zar" panose="00000400000000000000" pitchFamily="2" charset="-78"/>
              </a:rPr>
              <a:t>ان</a:t>
            </a:r>
            <a:r>
              <a:rPr lang="fa-IR" sz="2800" dirty="0">
                <a:solidFill>
                  <a:schemeClr val="tx1">
                    <a:lumMod val="95000"/>
                    <a:lumOff val="5000"/>
                  </a:schemeClr>
                </a:solidFill>
                <a:latin typeface="Century Gothic" panose="020B0502020202020204"/>
                <a:ea typeface="+mj-ea"/>
                <a:cs typeface="B Zar" panose="00000400000000000000" pitchFamily="2" charset="-78"/>
              </a:rPr>
              <a:t> دبیرستانی</a:t>
            </a:r>
            <a:r>
              <a:rPr lang="ar-SA" sz="2800" dirty="0">
                <a:solidFill>
                  <a:schemeClr val="tx1">
                    <a:lumMod val="95000"/>
                    <a:lumOff val="5000"/>
                  </a:schemeClr>
                </a:solidFill>
                <a:latin typeface="Century Gothic" panose="020B0502020202020204"/>
                <a:ea typeface="+mj-ea"/>
                <a:cs typeface="B Zar" panose="00000400000000000000" pitchFamily="2" charset="-78"/>
              </a:rPr>
              <a:t> </a:t>
            </a:r>
            <a:r>
              <a:rPr lang="fa-IR" sz="2800" dirty="0">
                <a:solidFill>
                  <a:schemeClr val="tx1">
                    <a:lumMod val="95000"/>
                    <a:lumOff val="5000"/>
                  </a:schemeClr>
                </a:solidFill>
                <a:latin typeface="Century Gothic" panose="020B0502020202020204"/>
                <a:ea typeface="+mj-ea"/>
                <a:cs typeface="B Zar" panose="00000400000000000000" pitchFamily="2" charset="-78"/>
              </a:rPr>
              <a:t>شهر</a:t>
            </a:r>
            <a:r>
              <a:rPr lang="ar-SA" sz="2800" dirty="0">
                <a:solidFill>
                  <a:schemeClr val="tx1">
                    <a:lumMod val="95000"/>
                    <a:lumOff val="5000"/>
                  </a:schemeClr>
                </a:solidFill>
                <a:latin typeface="Century Gothic" panose="020B0502020202020204"/>
                <a:ea typeface="+mj-ea"/>
                <a:cs typeface="B Zar" panose="00000400000000000000" pitchFamily="2" charset="-78"/>
              </a:rPr>
              <a:t> بندرعباس</a:t>
            </a:r>
            <a:endParaRPr lang="en-US" sz="2800" b="1" dirty="0">
              <a:solidFill>
                <a:schemeClr val="tx1">
                  <a:lumMod val="95000"/>
                  <a:lumOff val="5000"/>
                </a:schemeClr>
              </a:solidFill>
              <a:latin typeface="Century Gothic" panose="020B0502020202020204"/>
              <a:ea typeface="+mj-ea"/>
              <a:cs typeface="B Zar" panose="00000400000000000000" pitchFamily="2" charset="-78"/>
            </a:endParaRPr>
          </a:p>
          <a:p>
            <a:pPr lvl="0" algn="r" defTabSz="457200" rtl="1">
              <a:spcBef>
                <a:spcPts val="1000"/>
              </a:spcBef>
              <a:buClr>
                <a:srgbClr val="1E5155">
                  <a:lumMod val="40000"/>
                  <a:lumOff val="60000"/>
                </a:srgbClr>
              </a:buClr>
              <a:buSzPct val="80000"/>
            </a:pPr>
            <a:r>
              <a:rPr lang="fa-IR" sz="2800" dirty="0">
                <a:solidFill>
                  <a:srgbClr val="FF0000"/>
                </a:solidFill>
                <a:latin typeface="Century Gothic" panose="020B0502020202020204"/>
                <a:ea typeface="+mj-ea"/>
                <a:cs typeface="B Zar" panose="00000400000000000000" pitchFamily="2" charset="-78"/>
              </a:rPr>
              <a:t>اهداف کاربردی:</a:t>
            </a:r>
          </a:p>
          <a:p>
            <a:pPr lvl="0" algn="r" defTabSz="457200" rtl="1">
              <a:spcBef>
                <a:spcPts val="1000"/>
              </a:spcBef>
              <a:buClr>
                <a:srgbClr val="1E5155">
                  <a:lumMod val="40000"/>
                  <a:lumOff val="60000"/>
                </a:srgbClr>
              </a:buClr>
              <a:buSzPct val="80000"/>
            </a:pPr>
            <a:r>
              <a:rPr lang="fa-IR" sz="2800" dirty="0">
                <a:solidFill>
                  <a:schemeClr val="tx1">
                    <a:lumMod val="95000"/>
                    <a:lumOff val="5000"/>
                  </a:schemeClr>
                </a:solidFill>
                <a:latin typeface="Century Gothic" panose="020B0502020202020204"/>
                <a:ea typeface="+mj-ea"/>
                <a:cs typeface="B Zar" panose="00000400000000000000" pitchFamily="2" charset="-78"/>
              </a:rPr>
              <a:t>1- </a:t>
            </a:r>
            <a:r>
              <a:rPr lang="ar-SA" sz="2800" dirty="0">
                <a:solidFill>
                  <a:schemeClr val="tx1">
                    <a:lumMod val="95000"/>
                    <a:lumOff val="5000"/>
                  </a:schemeClr>
                </a:solidFill>
                <a:latin typeface="Century Gothic" panose="020B0502020202020204"/>
                <a:ea typeface="+mj-ea"/>
                <a:cs typeface="B Zar" panose="00000400000000000000" pitchFamily="2" charset="-78"/>
              </a:rPr>
              <a:t>روشن و شفاف سازی پیامدهای خشونت خانگی در مقابل</a:t>
            </a:r>
            <a:r>
              <a:rPr lang="fa-IR" sz="2800" dirty="0">
                <a:solidFill>
                  <a:schemeClr val="tx1">
                    <a:lumMod val="95000"/>
                    <a:lumOff val="5000"/>
                  </a:schemeClr>
                </a:solidFill>
                <a:latin typeface="Century Gothic" panose="020B0502020202020204"/>
                <a:ea typeface="+mj-ea"/>
                <a:cs typeface="B Zar" panose="00000400000000000000" pitchFamily="2" charset="-78"/>
              </a:rPr>
              <a:t> </a:t>
            </a:r>
            <a:r>
              <a:rPr lang="ar-SA" sz="2800" dirty="0">
                <a:solidFill>
                  <a:schemeClr val="tx1">
                    <a:lumMod val="95000"/>
                    <a:lumOff val="5000"/>
                  </a:schemeClr>
                </a:solidFill>
                <a:latin typeface="Century Gothic" panose="020B0502020202020204"/>
                <a:ea typeface="+mj-ea"/>
                <a:cs typeface="B Zar" panose="00000400000000000000" pitchFamily="2" charset="-78"/>
              </a:rPr>
              <a:t>فرزندان برای جامعه</a:t>
            </a:r>
            <a:endParaRPr lang="en-US" sz="2800" b="1" dirty="0">
              <a:solidFill>
                <a:schemeClr val="tx1">
                  <a:lumMod val="95000"/>
                  <a:lumOff val="5000"/>
                </a:schemeClr>
              </a:solidFill>
              <a:latin typeface="Century Gothic" panose="020B0502020202020204"/>
              <a:ea typeface="+mj-ea"/>
              <a:cs typeface="B Zar" panose="00000400000000000000" pitchFamily="2" charset="-78"/>
            </a:endParaRPr>
          </a:p>
          <a:p>
            <a:pPr lvl="0" algn="r" defTabSz="457200" rtl="1">
              <a:spcBef>
                <a:spcPts val="1000"/>
              </a:spcBef>
              <a:buClr>
                <a:srgbClr val="1E5155">
                  <a:lumMod val="40000"/>
                  <a:lumOff val="60000"/>
                </a:srgbClr>
              </a:buClr>
              <a:buSzPct val="80000"/>
            </a:pPr>
            <a:r>
              <a:rPr lang="fa-IR" sz="2800" dirty="0">
                <a:solidFill>
                  <a:schemeClr val="tx1">
                    <a:lumMod val="95000"/>
                    <a:lumOff val="5000"/>
                  </a:schemeClr>
                </a:solidFill>
                <a:latin typeface="Century Gothic" panose="020B0502020202020204"/>
                <a:ea typeface="+mj-ea"/>
                <a:cs typeface="B Zar" panose="00000400000000000000" pitchFamily="2" charset="-78"/>
              </a:rPr>
              <a:t>2-همکاری با مسئولین مربوطه به منظور تهیه برنامه اجرائی </a:t>
            </a:r>
            <a:r>
              <a:rPr lang="ar-SA" sz="2800" dirty="0">
                <a:solidFill>
                  <a:schemeClr val="tx1">
                    <a:lumMod val="95000"/>
                    <a:lumOff val="5000"/>
                  </a:schemeClr>
                </a:solidFill>
                <a:latin typeface="Century Gothic" panose="020B0502020202020204"/>
                <a:ea typeface="+mj-ea"/>
                <a:cs typeface="B Zar" panose="00000400000000000000" pitchFamily="2" charset="-78"/>
              </a:rPr>
              <a:t>برای کاستن از خشونت </a:t>
            </a:r>
            <a:r>
              <a:rPr lang="fa-IR" sz="2800" dirty="0">
                <a:solidFill>
                  <a:schemeClr val="tx1">
                    <a:lumMod val="95000"/>
                    <a:lumOff val="5000"/>
                  </a:schemeClr>
                </a:solidFill>
                <a:latin typeface="Century Gothic" panose="020B0502020202020204"/>
                <a:ea typeface="+mj-ea"/>
                <a:cs typeface="B Zar" panose="00000400000000000000" pitchFamily="2" charset="-78"/>
              </a:rPr>
              <a:t>های </a:t>
            </a:r>
            <a:r>
              <a:rPr lang="ar-SA" sz="2800" dirty="0">
                <a:solidFill>
                  <a:schemeClr val="tx1">
                    <a:lumMod val="95000"/>
                    <a:lumOff val="5000"/>
                  </a:schemeClr>
                </a:solidFill>
                <a:latin typeface="Century Gothic" panose="020B0502020202020204"/>
                <a:ea typeface="+mj-ea"/>
                <a:cs typeface="B Zar" panose="00000400000000000000" pitchFamily="2" charset="-78"/>
              </a:rPr>
              <a:t>خانگی </a:t>
            </a:r>
            <a:endParaRPr lang="en-US" sz="2800" b="1" dirty="0">
              <a:solidFill>
                <a:schemeClr val="tx1">
                  <a:lumMod val="95000"/>
                  <a:lumOff val="5000"/>
                </a:schemeClr>
              </a:solidFill>
              <a:latin typeface="Century Gothic" panose="020B0502020202020204"/>
              <a:ea typeface="+mj-ea"/>
              <a:cs typeface="B Zar" panose="00000400000000000000" pitchFamily="2" charset="-78"/>
            </a:endParaRPr>
          </a:p>
          <a:p>
            <a:pPr marL="400050" lvl="1" algn="r" defTabSz="457200">
              <a:lnSpc>
                <a:spcPct val="150000"/>
              </a:lnSpc>
              <a:spcBef>
                <a:spcPts val="1000"/>
              </a:spcBef>
              <a:buClr>
                <a:srgbClr val="1E5155">
                  <a:lumMod val="40000"/>
                  <a:lumOff val="60000"/>
                </a:srgbClr>
              </a:buClr>
              <a:buSzPct val="80000"/>
              <a:defRPr/>
            </a:pPr>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6040330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pPr lvl="0" defTabSz="457200" rtl="1">
              <a:spcBef>
                <a:spcPts val="1000"/>
              </a:spcBef>
              <a:buClr>
                <a:srgbClr val="1E5155">
                  <a:lumMod val="40000"/>
                  <a:lumOff val="60000"/>
                </a:srgbClr>
              </a:buClr>
              <a:buSzPct val="80000"/>
              <a:defRPr/>
            </a:pPr>
            <a:r>
              <a:rPr lang="ar-SA" sz="2800" dirty="0">
                <a:solidFill>
                  <a:prstClr val="black">
                    <a:lumMod val="95000"/>
                    <a:lumOff val="5000"/>
                  </a:prstClr>
                </a:solidFill>
                <a:latin typeface="Century Gothic" panose="020B0502020202020204"/>
                <a:ea typeface="+mn-ea"/>
                <a:cs typeface="B Zar" panose="00000400000000000000" pitchFamily="2" charset="-78"/>
              </a:rPr>
              <a:t>هدف </a:t>
            </a:r>
            <a:r>
              <a:rPr lang="fa-IR" sz="2800" dirty="0">
                <a:solidFill>
                  <a:prstClr val="black">
                    <a:lumMod val="95000"/>
                    <a:lumOff val="5000"/>
                  </a:prstClr>
                </a:solidFill>
                <a:latin typeface="Century Gothic" panose="020B0502020202020204"/>
                <a:ea typeface="+mn-ea"/>
                <a:cs typeface="B Zar" panose="00000400000000000000" pitchFamily="2" charset="-78"/>
              </a:rPr>
              <a:t>/ اهداف </a:t>
            </a:r>
            <a:r>
              <a:rPr lang="ar-SA" sz="2800" dirty="0">
                <a:solidFill>
                  <a:prstClr val="black">
                    <a:lumMod val="95000"/>
                    <a:lumOff val="5000"/>
                  </a:prstClr>
                </a:solidFill>
                <a:latin typeface="Century Gothic" panose="020B0502020202020204"/>
                <a:ea typeface="+mn-ea"/>
                <a:cs typeface="B Zar" panose="00000400000000000000" pitchFamily="2" charset="-78"/>
              </a:rPr>
              <a:t>كاربردي</a:t>
            </a:r>
            <a:r>
              <a:rPr lang="fa-IR" sz="2800" dirty="0">
                <a:solidFill>
                  <a:prstClr val="black">
                    <a:lumMod val="95000"/>
                    <a:lumOff val="5000"/>
                  </a:prstClr>
                </a:solidFill>
                <a:latin typeface="Century Gothic" panose="020B0502020202020204"/>
                <a:ea typeface="+mn-ea"/>
                <a:cs typeface="B Zar" panose="00000400000000000000" pitchFamily="2" charset="-78"/>
              </a:rPr>
              <a:t> (</a:t>
            </a:r>
            <a:r>
              <a:rPr lang="en-US" sz="3200" dirty="0">
                <a:solidFill>
                  <a:srgbClr val="FF0000"/>
                </a:solidFill>
                <a:latin typeface="Angsana New" panose="02020603050405020304" pitchFamily="18" charset="-34"/>
                <a:ea typeface="Times New Roman" panose="02020603050405020304" pitchFamily="18" charset="0"/>
                <a:cs typeface="Angsana New" panose="02020603050405020304" pitchFamily="18" charset="-34"/>
              </a:rPr>
              <a:t>Applied Objectives</a:t>
            </a:r>
            <a:r>
              <a:rPr lang="fa-IR" sz="2800" dirty="0">
                <a:solidFill>
                  <a:prstClr val="black">
                    <a:lumMod val="95000"/>
                    <a:lumOff val="5000"/>
                  </a:prstClr>
                </a:solidFill>
                <a:latin typeface="Century Gothic" panose="020B0502020202020204"/>
                <a:ea typeface="+mn-ea"/>
                <a:cs typeface="B Zar" panose="00000400000000000000" pitchFamily="2" charset="-78"/>
              </a:rPr>
              <a:t>)</a:t>
            </a:r>
            <a:endParaRPr lang="ar-SA" sz="2800" dirty="0">
              <a:solidFill>
                <a:prstClr val="black">
                  <a:lumMod val="95000"/>
                  <a:lumOff val="5000"/>
                </a:prstClr>
              </a:solidFill>
              <a:latin typeface="Century Gothic" panose="020B0502020202020204"/>
              <a:ea typeface="+mn-ea"/>
              <a:cs typeface="B Zar" panose="00000400000000000000" pitchFamily="2" charset="-78"/>
            </a:endParaRPr>
          </a:p>
        </p:txBody>
      </p:sp>
      <p:sp>
        <p:nvSpPr>
          <p:cNvPr id="3" name="Subtitle 2"/>
          <p:cNvSpPr>
            <a:spLocks noGrp="1"/>
          </p:cNvSpPr>
          <p:nvPr>
            <p:ph type="subTitle" idx="1"/>
          </p:nvPr>
        </p:nvSpPr>
        <p:spPr>
          <a:xfrm>
            <a:off x="381000" y="1146932"/>
            <a:ext cx="8382000" cy="5181600"/>
          </a:xfrm>
        </p:spPr>
        <p:txBody>
          <a:bodyPr>
            <a:noAutofit/>
          </a:bodyPr>
          <a:lstStyle/>
          <a:p>
            <a:pPr lvl="0" algn="just" defTabSz="457200" rtl="1">
              <a:lnSpc>
                <a:spcPct val="150000"/>
              </a:lnSpc>
              <a:buClr>
                <a:srgbClr val="58C1BA"/>
              </a:buClr>
              <a:buSzPct val="90000"/>
              <a:defRPr/>
            </a:pPr>
            <a:r>
              <a:rPr lang="fa-IR" sz="2800" dirty="0">
                <a:solidFill>
                  <a:srgbClr val="FF0000"/>
                </a:solidFill>
                <a:latin typeface="Century Gothic" panose="020B0502020202020204"/>
                <a:ea typeface="+mj-ea"/>
                <a:cs typeface="B Zar" panose="00000400000000000000" pitchFamily="2" charset="-78"/>
              </a:rPr>
              <a:t>هدف کلی</a:t>
            </a:r>
            <a:r>
              <a:rPr lang="fa-IR" sz="2800" dirty="0">
                <a:solidFill>
                  <a:schemeClr val="tx1">
                    <a:lumMod val="95000"/>
                    <a:lumOff val="5000"/>
                  </a:schemeClr>
                </a:solidFill>
                <a:latin typeface="Century Gothic" panose="020B0502020202020204"/>
                <a:ea typeface="+mj-ea"/>
                <a:cs typeface="B Zar" panose="00000400000000000000" pitchFamily="2" charset="-78"/>
              </a:rPr>
              <a:t>: تعیین عوامل موثر در استفاده محدود از کلنیک های کودکان</a:t>
            </a:r>
          </a:p>
          <a:p>
            <a:pPr lvl="0" algn="just" defTabSz="457200" rtl="1">
              <a:lnSpc>
                <a:spcPct val="150000"/>
              </a:lnSpc>
              <a:buClr>
                <a:srgbClr val="58C1BA"/>
              </a:buClr>
              <a:buSzPct val="90000"/>
              <a:defRPr/>
            </a:pPr>
            <a:r>
              <a:rPr lang="fa-IR" sz="2800" dirty="0">
                <a:solidFill>
                  <a:srgbClr val="FF0000"/>
                </a:solidFill>
                <a:latin typeface="Century Gothic" panose="020B0502020202020204"/>
                <a:ea typeface="+mj-ea"/>
                <a:cs typeface="B Zar" panose="00000400000000000000" pitchFamily="2" charset="-78"/>
              </a:rPr>
              <a:t>اهدف کاربردی:</a:t>
            </a:r>
          </a:p>
          <a:p>
            <a:pPr lvl="0" algn="r" defTabSz="457200" rtl="1">
              <a:spcBef>
                <a:spcPts val="1000"/>
              </a:spcBef>
              <a:buClr>
                <a:srgbClr val="1E5155">
                  <a:lumMod val="40000"/>
                  <a:lumOff val="60000"/>
                </a:srgbClr>
              </a:buClr>
              <a:buSzPct val="80000"/>
            </a:pPr>
            <a:r>
              <a:rPr lang="fa-IR" sz="2800" dirty="0">
                <a:solidFill>
                  <a:schemeClr val="tx1">
                    <a:lumMod val="95000"/>
                    <a:lumOff val="5000"/>
                  </a:schemeClr>
                </a:solidFill>
                <a:latin typeface="Century Gothic" panose="020B0502020202020204"/>
                <a:ea typeface="+mj-ea"/>
                <a:cs typeface="B Zar" panose="00000400000000000000" pitchFamily="2" charset="-78"/>
              </a:rPr>
              <a:t>1- تهیه رهنمود با توجه به گروه های مورد نظر(مدیران، کارکنان بخش بهداشت مادران)درباره عواملی که آسانتر از همه قابل تغییر هستند و  چگونگی اینکار به منظور ارتقاء سطح استفاده از کلنیک های یاد شده</a:t>
            </a:r>
          </a:p>
          <a:p>
            <a:pPr lvl="0" algn="r" defTabSz="457200" rtl="1">
              <a:spcBef>
                <a:spcPts val="1000"/>
              </a:spcBef>
              <a:buClr>
                <a:srgbClr val="1E5155">
                  <a:lumMod val="40000"/>
                  <a:lumOff val="60000"/>
                </a:srgbClr>
              </a:buClr>
              <a:buSzPct val="80000"/>
            </a:pPr>
            <a:endParaRPr lang="en-US" sz="2800" dirty="0">
              <a:solidFill>
                <a:schemeClr val="tx1">
                  <a:lumMod val="95000"/>
                  <a:lumOff val="5000"/>
                </a:schemeClr>
              </a:solidFill>
              <a:latin typeface="Century Gothic" panose="020B0502020202020204"/>
              <a:ea typeface="+mj-ea"/>
              <a:cs typeface="B Zar" panose="00000400000000000000" pitchFamily="2" charset="-78"/>
            </a:endParaRPr>
          </a:p>
          <a:p>
            <a:pPr lvl="0" algn="r" defTabSz="457200" rtl="1">
              <a:spcBef>
                <a:spcPts val="1000"/>
              </a:spcBef>
              <a:buClr>
                <a:srgbClr val="1E5155">
                  <a:lumMod val="40000"/>
                  <a:lumOff val="60000"/>
                </a:srgbClr>
              </a:buClr>
              <a:buSzPct val="80000"/>
            </a:pPr>
            <a:r>
              <a:rPr lang="fa-IR" sz="2800" dirty="0">
                <a:solidFill>
                  <a:schemeClr val="tx1">
                    <a:lumMod val="95000"/>
                    <a:lumOff val="5000"/>
                  </a:schemeClr>
                </a:solidFill>
                <a:latin typeface="Century Gothic" panose="020B0502020202020204"/>
                <a:ea typeface="+mj-ea"/>
                <a:cs typeface="B Zar" panose="00000400000000000000" pitchFamily="2" charset="-78"/>
              </a:rPr>
              <a:t>2-همکاری با کلیه گروه های مورد نظر به منظور تهیه برنامه اجرائی در خصوص عمل به پیشنهادات</a:t>
            </a:r>
          </a:p>
          <a:p>
            <a:pPr lvl="0" algn="r" defTabSz="457200" rtl="1">
              <a:spcBef>
                <a:spcPts val="1000"/>
              </a:spcBef>
              <a:buClr>
                <a:srgbClr val="1E5155">
                  <a:lumMod val="40000"/>
                  <a:lumOff val="60000"/>
                </a:srgbClr>
              </a:buClr>
              <a:buSzPct val="80000"/>
            </a:pPr>
            <a:endParaRPr lang="en-US" sz="2400" dirty="0">
              <a:solidFill>
                <a:schemeClr val="tx1">
                  <a:lumMod val="95000"/>
                  <a:lumOff val="5000"/>
                </a:schemeClr>
              </a:solidFill>
              <a:latin typeface="Century Gothic" panose="020B0502020202020204"/>
              <a:ea typeface="+mj-ea"/>
              <a:cs typeface="B Zar" panose="00000400000000000000" pitchFamily="2" charset="-78"/>
            </a:endParaRPr>
          </a:p>
          <a:p>
            <a:pPr marL="400050" lvl="1" algn="r" defTabSz="457200">
              <a:lnSpc>
                <a:spcPct val="150000"/>
              </a:lnSpc>
              <a:spcBef>
                <a:spcPts val="1000"/>
              </a:spcBef>
              <a:buClr>
                <a:srgbClr val="1E5155">
                  <a:lumMod val="40000"/>
                  <a:lumOff val="60000"/>
                </a:srgbClr>
              </a:buClr>
              <a:buSzPct val="80000"/>
              <a:defRPr/>
            </a:pPr>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088407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3058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آغاز تحقیق</a:t>
            </a:r>
          </a:p>
        </p:txBody>
      </p:sp>
      <p:sp>
        <p:nvSpPr>
          <p:cNvPr id="3" name="Subtitle 2"/>
          <p:cNvSpPr>
            <a:spLocks noGrp="1"/>
          </p:cNvSpPr>
          <p:nvPr>
            <p:ph type="subTitle" idx="1"/>
          </p:nvPr>
        </p:nvSpPr>
        <p:spPr>
          <a:xfrm>
            <a:off x="457200" y="1447800"/>
            <a:ext cx="8305800" cy="5181600"/>
          </a:xfrm>
        </p:spPr>
        <p:txBody>
          <a:bodyPr>
            <a:normAutofit/>
          </a:bodyPr>
          <a:lstStyle/>
          <a:p>
            <a:pPr marL="457200" lvl="0" indent="-457200" algn="r" rtl="1">
              <a:buFont typeface="Wingdings" panose="05000000000000000000" pitchFamily="2" charset="2"/>
              <a:buChar char="ü"/>
            </a:pPr>
            <a:r>
              <a:rPr lang="fa-IR" sz="2600" dirty="0">
                <a:solidFill>
                  <a:prstClr val="black"/>
                </a:solidFill>
                <a:cs typeface="B Nazanin" panose="00000400000000000000" pitchFamily="2" charset="-78"/>
              </a:rPr>
              <a:t>اولین مرحله تحقیق احساس </a:t>
            </a:r>
            <a:r>
              <a:rPr lang="fa-IR" sz="2600" dirty="0">
                <a:solidFill>
                  <a:srgbClr val="FF0000"/>
                </a:solidFill>
                <a:cs typeface="B Nazanin" panose="00000400000000000000" pitchFamily="2" charset="-78"/>
              </a:rPr>
              <a:t>وجود یک مشکل یا مسئله </a:t>
            </a:r>
            <a:r>
              <a:rPr lang="fa-IR" sz="2600" dirty="0">
                <a:solidFill>
                  <a:prstClr val="black"/>
                </a:solidFill>
                <a:cs typeface="B Nazanin" panose="00000400000000000000" pitchFamily="2" charset="-78"/>
              </a:rPr>
              <a:t>است؛ به این معنا که پژوهشگر در کار خویش با  مشکل روبرو شده است، در حل آن </a:t>
            </a:r>
            <a:r>
              <a:rPr lang="fa-IR" sz="2600" dirty="0">
                <a:solidFill>
                  <a:srgbClr val="FF0000"/>
                </a:solidFill>
                <a:cs typeface="B Nazanin" panose="00000400000000000000" pitchFamily="2" charset="-78"/>
              </a:rPr>
              <a:t>ابهام یاتردید </a:t>
            </a:r>
            <a:r>
              <a:rPr lang="fa-IR" sz="2600" dirty="0">
                <a:solidFill>
                  <a:prstClr val="black"/>
                </a:solidFill>
                <a:cs typeface="B Nazanin" panose="00000400000000000000" pitchFamily="2" charset="-78"/>
              </a:rPr>
              <a:t>دارد و نمی تواند در مقابل آن </a:t>
            </a:r>
            <a:r>
              <a:rPr lang="fa-IR" sz="2600" dirty="0">
                <a:solidFill>
                  <a:srgbClr val="FF0000"/>
                </a:solidFill>
                <a:cs typeface="B Nazanin" panose="00000400000000000000" pitchFamily="2" charset="-78"/>
              </a:rPr>
              <a:t>ساکت</a:t>
            </a:r>
            <a:r>
              <a:rPr lang="fa-IR" sz="2600" dirty="0">
                <a:solidFill>
                  <a:prstClr val="black"/>
                </a:solidFill>
                <a:cs typeface="B Nazanin" panose="00000400000000000000" pitchFamily="2" charset="-78"/>
              </a:rPr>
              <a:t> بماند.</a:t>
            </a:r>
            <a:endParaRPr lang="fa-IR" sz="2600" dirty="0">
              <a:solidFill>
                <a:prstClr val="black"/>
              </a:solidFill>
              <a:cs typeface="B Zar" panose="00000400000000000000" pitchFamily="2" charset="-78"/>
            </a:endParaRPr>
          </a:p>
          <a:p>
            <a:pPr lvl="0" algn="r" rtl="1"/>
            <a:r>
              <a:rPr lang="fa-IR" sz="2800" dirty="0">
                <a:solidFill>
                  <a:srgbClr val="FF0000"/>
                </a:solidFill>
                <a:cs typeface="B Zar" panose="00000400000000000000" pitchFamily="2" charset="-78"/>
              </a:rPr>
              <a:t>مشکل یا مسئله:</a:t>
            </a:r>
          </a:p>
          <a:p>
            <a:pPr marL="342900" lvl="0" indent="-342900" algn="justLow" rtl="1">
              <a:buFont typeface="Wingdings" panose="05000000000000000000" pitchFamily="2" charset="2"/>
              <a:buChar char="ü"/>
            </a:pPr>
            <a:r>
              <a:rPr lang="fa-IR" sz="2600" dirty="0">
                <a:solidFill>
                  <a:prstClr val="black"/>
                </a:solidFill>
                <a:cs typeface="B Nazanin" panose="00000400000000000000" pitchFamily="2" charset="-78"/>
              </a:rPr>
              <a:t>پدیده ای است غیر عادی، که درروندکارسیستم وجود دارد و چون اخلال و بی نظمی ایجاد می کند سبب </a:t>
            </a:r>
            <a:r>
              <a:rPr lang="fa-IR" sz="2600" dirty="0">
                <a:solidFill>
                  <a:srgbClr val="FF0000"/>
                </a:solidFill>
                <a:cs typeface="B Nazanin" panose="00000400000000000000" pitchFamily="2" charset="-78"/>
              </a:rPr>
              <a:t>افت یا کاهش کمی و کیفی </a:t>
            </a:r>
            <a:r>
              <a:rPr lang="fa-IR" sz="2600" dirty="0">
                <a:solidFill>
                  <a:prstClr val="black"/>
                </a:solidFill>
                <a:cs typeface="B Nazanin" panose="00000400000000000000" pitchFamily="2" charset="-78"/>
              </a:rPr>
              <a:t>جریان کارها یا بازده سیستم می گردد.</a:t>
            </a:r>
            <a:endParaRPr lang="fa-IR" sz="2600" dirty="0">
              <a:solidFill>
                <a:prstClr val="black"/>
              </a:solidFill>
              <a:cs typeface="B Zar" panose="00000400000000000000" pitchFamily="2" charset="-78"/>
            </a:endParaRPr>
          </a:p>
          <a:p>
            <a:pPr marL="342900" lvl="0" indent="-342900" algn="justLow" rtl="1">
              <a:buFont typeface="Wingdings" panose="05000000000000000000" pitchFamily="2" charset="2"/>
              <a:buChar char="ü"/>
            </a:pPr>
            <a:r>
              <a:rPr lang="fa-IR" sz="2600" dirty="0">
                <a:solidFill>
                  <a:prstClr val="black"/>
                </a:solidFill>
                <a:cs typeface="B Nazanin" panose="00000400000000000000" pitchFamily="2" charset="-78"/>
              </a:rPr>
              <a:t>عبارتست از شکاف بین وضعیت موجود و آنچه باید باشد.</a:t>
            </a:r>
            <a:endParaRPr lang="en-US" sz="2600" dirty="0">
              <a:solidFill>
                <a:prstClr val="black"/>
              </a:solidFill>
              <a:cs typeface="B Nazanin" panose="00000400000000000000" pitchFamily="2" charset="-78"/>
            </a:endParaRPr>
          </a:p>
          <a:p>
            <a:pPr algn="r" rtl="1"/>
            <a:endParaRPr lang="en-US" dirty="0"/>
          </a:p>
        </p:txBody>
      </p:sp>
      <p:graphicFrame>
        <p:nvGraphicFramePr>
          <p:cNvPr id="4" name="Diagram 3"/>
          <p:cNvGraphicFramePr/>
          <p:nvPr>
            <p:extLst>
              <p:ext uri="{D42A27DB-BD31-4B8C-83A1-F6EECF244321}">
                <p14:modId xmlns:p14="http://schemas.microsoft.com/office/powerpoint/2010/main" val="4084690322"/>
              </p:ext>
            </p:extLst>
          </p:nvPr>
        </p:nvGraphicFramePr>
        <p:xfrm>
          <a:off x="0" y="5105400"/>
          <a:ext cx="5486400" cy="129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46472425-0277-41E5-AE3E-CAD9AF78CF72}" type="slidenum">
              <a:rPr lang="en-US" smtClean="0"/>
              <a:t>9</a:t>
            </a:fld>
            <a:endParaRPr lang="en-US"/>
          </a:p>
        </p:txBody>
      </p:sp>
    </p:spTree>
    <p:extLst>
      <p:ext uri="{BB962C8B-B14F-4D97-AF65-F5344CB8AC3E}">
        <p14:creationId xmlns:p14="http://schemas.microsoft.com/office/powerpoint/2010/main" val="31623186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normAutofit fontScale="90000"/>
          </a:bodyPr>
          <a:lstStyle/>
          <a:p>
            <a:pPr lvl="0" rtl="1">
              <a:spcBef>
                <a:spcPts val="0"/>
              </a:spcBef>
            </a:pPr>
            <a:r>
              <a:rPr lang="fa-IR" dirty="0">
                <a:solidFill>
                  <a:schemeClr val="tx1">
                    <a:lumMod val="95000"/>
                    <a:lumOff val="5000"/>
                  </a:schemeClr>
                </a:solidFill>
                <a:latin typeface="IranNastaliq" pitchFamily="18" charset="0"/>
                <a:cs typeface="B Zar" panose="00000400000000000000" pitchFamily="2" charset="-78"/>
              </a:rPr>
              <a:t> سوالات پژوهش </a:t>
            </a:r>
            <a:r>
              <a:rPr lang="en-US" sz="5400" dirty="0">
                <a:solidFill>
                  <a:srgbClr val="FF0000"/>
                </a:solidFill>
                <a:latin typeface="Angsana New" panose="02020603050405020304" pitchFamily="18" charset="-34"/>
                <a:ea typeface="+mn-ea"/>
                <a:cs typeface="Angsana New" panose="02020603050405020304" pitchFamily="18" charset="-34"/>
              </a:rPr>
              <a:t>Research Questions</a:t>
            </a:r>
            <a:endParaRPr lang="fa-IR" sz="5400" dirty="0">
              <a:solidFill>
                <a:srgbClr val="FF0000"/>
              </a:solidFill>
              <a:latin typeface="Angsana New" panose="02020603050405020304" pitchFamily="18" charset="-34"/>
              <a:cs typeface="B Zar" panose="00000400000000000000" pitchFamily="2" charset="-78"/>
            </a:endParaRPr>
          </a:p>
        </p:txBody>
      </p:sp>
      <p:sp>
        <p:nvSpPr>
          <p:cNvPr id="3" name="Subtitle 2"/>
          <p:cNvSpPr>
            <a:spLocks noGrp="1"/>
          </p:cNvSpPr>
          <p:nvPr>
            <p:ph type="subTitle" idx="1"/>
          </p:nvPr>
        </p:nvSpPr>
        <p:spPr>
          <a:xfrm>
            <a:off x="381000" y="1169156"/>
            <a:ext cx="8382000" cy="5181600"/>
          </a:xfrm>
        </p:spPr>
        <p:txBody>
          <a:bodyPr>
            <a:noAutofit/>
          </a:bodyPr>
          <a:lstStyle/>
          <a:p>
            <a:pPr marL="457200" lvl="0" indent="-457200" algn="r" rtl="1">
              <a:lnSpc>
                <a:spcPct val="150000"/>
              </a:lnSpc>
              <a:spcBef>
                <a:spcPts val="0"/>
              </a:spcBef>
              <a:buClr>
                <a:srgbClr val="FF0000"/>
              </a:buClr>
              <a:buFont typeface="Wingdings" panose="05000000000000000000" pitchFamily="2" charset="2"/>
              <a:buChar char="ü"/>
            </a:pPr>
            <a:r>
              <a:rPr lang="fa-IR" sz="2600" dirty="0">
                <a:solidFill>
                  <a:prstClr val="black"/>
                </a:solidFill>
                <a:cs typeface="B Zar" panose="00000400000000000000" pitchFamily="2" charset="-78"/>
              </a:rPr>
              <a:t>پرسشهایی هستند که برای رسیدن به اهداف باید پاسخ داده شود.</a:t>
            </a:r>
          </a:p>
          <a:p>
            <a:pPr marL="457200" lvl="0" indent="-457200" algn="r" rtl="1">
              <a:lnSpc>
                <a:spcPct val="150000"/>
              </a:lnSpc>
              <a:spcBef>
                <a:spcPts val="0"/>
              </a:spcBef>
              <a:buClr>
                <a:srgbClr val="FF0000"/>
              </a:buClr>
              <a:buFont typeface="Wingdings" panose="05000000000000000000" pitchFamily="2" charset="2"/>
              <a:buChar char="ü"/>
            </a:pPr>
            <a:r>
              <a:rPr lang="fa-IR" sz="2600" dirty="0">
                <a:solidFill>
                  <a:prstClr val="black"/>
                </a:solidFill>
                <a:cs typeface="B Zar" panose="00000400000000000000" pitchFamily="2" charset="-78"/>
              </a:rPr>
              <a:t>معمولا متن سؤالات و فرضيات بسیار شبیه به اهداف ویژه است.</a:t>
            </a:r>
          </a:p>
          <a:p>
            <a:pPr marL="457200" lvl="0" indent="-457200" algn="r" rtl="1">
              <a:lnSpc>
                <a:spcPct val="150000"/>
              </a:lnSpc>
              <a:spcBef>
                <a:spcPts val="0"/>
              </a:spcBef>
              <a:buClr>
                <a:srgbClr val="FF0000"/>
              </a:buClr>
              <a:buFont typeface="Wingdings" panose="05000000000000000000" pitchFamily="2" charset="2"/>
              <a:buChar char="ü"/>
            </a:pPr>
            <a:r>
              <a:rPr lang="fa-IR" sz="2600" dirty="0">
                <a:solidFill>
                  <a:prstClr val="black"/>
                </a:solidFill>
                <a:cs typeface="B Zar" panose="00000400000000000000" pitchFamily="2" charset="-78"/>
              </a:rPr>
              <a:t> تعداد سؤالات و فرضيات با تعداد اهداف ویژه برابر بايد باشد.</a:t>
            </a:r>
          </a:p>
          <a:p>
            <a:pPr marL="457200" lvl="0" indent="-457200" algn="r" rtl="1">
              <a:lnSpc>
                <a:spcPct val="150000"/>
              </a:lnSpc>
              <a:spcBef>
                <a:spcPts val="0"/>
              </a:spcBef>
              <a:buClr>
                <a:srgbClr val="FF0000"/>
              </a:buClr>
              <a:buFont typeface="Wingdings" panose="05000000000000000000" pitchFamily="2" charset="2"/>
              <a:buChar char="ü"/>
            </a:pPr>
            <a:r>
              <a:rPr lang="fa-IR" sz="2600" dirty="0">
                <a:solidFill>
                  <a:prstClr val="black"/>
                </a:solidFill>
                <a:cs typeface="B Zar" panose="00000400000000000000" pitchFamily="2" charset="-78"/>
              </a:rPr>
              <a:t>بعنوان يک اصل براي هر هدف توصيفي، يک سؤال پژوهشی و براي هر هدف تحليلي، يک فرضيه پژوهشی  باید مطرح کرد.</a:t>
            </a:r>
          </a:p>
          <a:p>
            <a:pPr marL="457200" lvl="0" indent="-457200" algn="r" rtl="1">
              <a:lnSpc>
                <a:spcPct val="150000"/>
              </a:lnSpc>
              <a:spcBef>
                <a:spcPts val="0"/>
              </a:spcBef>
              <a:buClr>
                <a:srgbClr val="FF0000"/>
              </a:buClr>
              <a:buFont typeface="Wingdings" panose="05000000000000000000" pitchFamily="2" charset="2"/>
              <a:buChar char="ü"/>
            </a:pPr>
            <a:r>
              <a:rPr lang="fa-IR" sz="2600" dirty="0">
                <a:solidFill>
                  <a:prstClr val="black"/>
                </a:solidFill>
                <a:cs typeface="B Zar" panose="00000400000000000000" pitchFamily="2" charset="-78"/>
              </a:rPr>
              <a:t>دقت كنيد كه ‹‹سوال پژوهش›› ساده است و هيچگونه ارتباطي را نشان نمي دهد</a:t>
            </a:r>
          </a:p>
          <a:p>
            <a:pPr marL="457200" lvl="0" indent="-457200" algn="r" rtl="1">
              <a:lnSpc>
                <a:spcPct val="150000"/>
              </a:lnSpc>
              <a:spcBef>
                <a:spcPts val="0"/>
              </a:spcBef>
              <a:buClr>
                <a:srgbClr val="FF0000"/>
              </a:buClr>
              <a:buFont typeface="Wingdings" panose="05000000000000000000" pitchFamily="2" charset="2"/>
              <a:buChar char="ü"/>
            </a:pPr>
            <a:r>
              <a:rPr lang="fa-IR" sz="2600" dirty="0">
                <a:solidFill>
                  <a:prstClr val="black"/>
                </a:solidFill>
                <a:cs typeface="B Zar" panose="00000400000000000000" pitchFamily="2" charset="-78"/>
              </a:rPr>
              <a:t>سوال پژوهش بدنبال رسیدن به پاسخ عددي یک یا چند متغیر است.</a:t>
            </a:r>
          </a:p>
          <a:p>
            <a:pPr marL="457200" lvl="0" indent="-457200" algn="r" rtl="1">
              <a:lnSpc>
                <a:spcPct val="150000"/>
              </a:lnSpc>
              <a:spcBef>
                <a:spcPts val="0"/>
              </a:spcBef>
              <a:buClr>
                <a:srgbClr val="FF0000"/>
              </a:buClr>
              <a:buFont typeface="Wingdings" panose="05000000000000000000" pitchFamily="2" charset="2"/>
              <a:buChar char="ü"/>
            </a:pPr>
            <a:r>
              <a:rPr lang="fa-IR" sz="2600" dirty="0">
                <a:solidFill>
                  <a:prstClr val="black"/>
                </a:solidFill>
                <a:cs typeface="B Zar" panose="00000400000000000000" pitchFamily="2" charset="-78"/>
              </a:rPr>
              <a:t> سوالات پژوهش باید صریح ، واضح و بدون ابهام باشد</a:t>
            </a:r>
            <a:r>
              <a:rPr lang="fa-IR" sz="2800" dirty="0">
                <a:solidFill>
                  <a:prstClr val="black"/>
                </a:solidFill>
                <a:cs typeface="B Zar" panose="00000400000000000000" pitchFamily="2" charset="-78"/>
              </a:rPr>
              <a:t>. </a:t>
            </a:r>
          </a:p>
          <a:p>
            <a:pPr marL="457200" lvl="0" indent="-457200" algn="r" rtl="1">
              <a:lnSpc>
                <a:spcPct val="150000"/>
              </a:lnSpc>
              <a:spcBef>
                <a:spcPts val="0"/>
              </a:spcBef>
              <a:buClr>
                <a:srgbClr val="FF0000"/>
              </a:buClr>
              <a:buFont typeface="Wingdings" panose="05000000000000000000" pitchFamily="2" charset="2"/>
              <a:buChar char="ü"/>
            </a:pPr>
            <a:endParaRPr lang="en-US" sz="28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9532249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تمرین برای سوال پژوهش</a:t>
            </a:r>
          </a:p>
        </p:txBody>
      </p:sp>
      <p:sp>
        <p:nvSpPr>
          <p:cNvPr id="3" name="Subtitle 2"/>
          <p:cNvSpPr>
            <a:spLocks noGrp="1"/>
          </p:cNvSpPr>
          <p:nvPr>
            <p:ph type="subTitle" idx="1"/>
          </p:nvPr>
        </p:nvSpPr>
        <p:spPr>
          <a:xfrm>
            <a:off x="-152400" y="1239671"/>
            <a:ext cx="9067800" cy="5181600"/>
          </a:xfrm>
        </p:spPr>
        <p:txBody>
          <a:bodyPr>
            <a:noAutofit/>
          </a:bodyPr>
          <a:lstStyle/>
          <a:p>
            <a:pPr lvl="0" algn="r" defTabSz="457200" rtl="1">
              <a:spcBef>
                <a:spcPts val="1000"/>
              </a:spcBef>
              <a:buClr>
                <a:srgbClr val="1E5155">
                  <a:lumMod val="40000"/>
                  <a:lumOff val="60000"/>
                </a:srgbClr>
              </a:buClr>
              <a:buSzPct val="80000"/>
            </a:pPr>
            <a:r>
              <a:rPr lang="fa-IR" sz="2400" dirty="0">
                <a:solidFill>
                  <a:schemeClr val="tx1">
                    <a:lumMod val="95000"/>
                    <a:lumOff val="5000"/>
                  </a:schemeClr>
                </a:solidFill>
                <a:latin typeface="Century Gothic" panose="020B0502020202020204"/>
                <a:ea typeface="+mj-ea"/>
                <a:cs typeface="B Zar" panose="00000400000000000000" pitchFamily="2" charset="-78"/>
              </a:rPr>
              <a:t>برای اهداف ویژه توصیفی زیر ، سوال پژوهش بنویسید:</a:t>
            </a:r>
          </a:p>
          <a:p>
            <a:pPr lvl="0" algn="r" defTabSz="457200" rtl="1">
              <a:spcBef>
                <a:spcPts val="1000"/>
              </a:spcBef>
              <a:buClr>
                <a:srgbClr val="1E5155">
                  <a:lumMod val="40000"/>
                  <a:lumOff val="60000"/>
                </a:srgbClr>
              </a:buClr>
              <a:buSzPct val="80000"/>
            </a:pPr>
            <a:r>
              <a:rPr lang="fa-IR" sz="2400" dirty="0">
                <a:solidFill>
                  <a:schemeClr val="tx1">
                    <a:lumMod val="95000"/>
                    <a:lumOff val="5000"/>
                  </a:schemeClr>
                </a:solidFill>
                <a:latin typeface="Century Gothic" panose="020B0502020202020204"/>
                <a:ea typeface="+mj-ea"/>
                <a:cs typeface="B Zar" panose="00000400000000000000" pitchFamily="2" charset="-78"/>
              </a:rPr>
              <a:t>1-  </a:t>
            </a:r>
            <a:r>
              <a:rPr lang="ar-SA" sz="2400" dirty="0">
                <a:solidFill>
                  <a:schemeClr val="tx1">
                    <a:lumMod val="95000"/>
                    <a:lumOff val="5000"/>
                  </a:schemeClr>
                </a:solidFill>
                <a:latin typeface="Century Gothic" panose="020B0502020202020204"/>
                <a:ea typeface="+mj-ea"/>
                <a:cs typeface="B Zar" panose="00000400000000000000" pitchFamily="2" charset="-78"/>
              </a:rPr>
              <a:t>تعیین میانگین نمره  مشاهده مشاجره بین والدین در دانش آموزان دبیرستانی</a:t>
            </a:r>
            <a:r>
              <a:rPr lang="fa-IR" sz="2400" dirty="0">
                <a:solidFill>
                  <a:schemeClr val="tx1">
                    <a:lumMod val="95000"/>
                    <a:lumOff val="5000"/>
                  </a:schemeClr>
                </a:solidFill>
                <a:latin typeface="Century Gothic" panose="020B0502020202020204"/>
                <a:ea typeface="+mj-ea"/>
                <a:cs typeface="B Zar" panose="00000400000000000000" pitchFamily="2" charset="-78"/>
              </a:rPr>
              <a:t> شهر بندرعباس</a:t>
            </a:r>
            <a:r>
              <a:rPr lang="ar-SA" sz="2400" dirty="0">
                <a:solidFill>
                  <a:schemeClr val="tx1">
                    <a:lumMod val="95000"/>
                    <a:lumOff val="5000"/>
                  </a:schemeClr>
                </a:solidFill>
                <a:latin typeface="Century Gothic" panose="020B0502020202020204"/>
                <a:ea typeface="+mj-ea"/>
                <a:cs typeface="B Zar" panose="00000400000000000000" pitchFamily="2" charset="-78"/>
              </a:rPr>
              <a:t> </a:t>
            </a:r>
            <a:endParaRPr lang="fa-IR" sz="2400" dirty="0">
              <a:solidFill>
                <a:schemeClr val="tx1">
                  <a:lumMod val="95000"/>
                  <a:lumOff val="5000"/>
                </a:schemeClr>
              </a:solidFill>
              <a:latin typeface="Century Gothic" panose="020B0502020202020204"/>
              <a:ea typeface="+mj-ea"/>
              <a:cs typeface="B Zar" panose="00000400000000000000" pitchFamily="2" charset="-78"/>
            </a:endParaRPr>
          </a:p>
          <a:p>
            <a:pPr lvl="0" algn="r" defTabSz="457200" rtl="1">
              <a:spcBef>
                <a:spcPts val="1000"/>
              </a:spcBef>
              <a:buClr>
                <a:srgbClr val="1E5155">
                  <a:lumMod val="40000"/>
                  <a:lumOff val="60000"/>
                </a:srgbClr>
              </a:buClr>
              <a:buSzPct val="80000"/>
            </a:pPr>
            <a:r>
              <a:rPr lang="ar-SA" sz="2400" dirty="0">
                <a:solidFill>
                  <a:schemeClr val="tx1">
                    <a:lumMod val="95000"/>
                    <a:lumOff val="5000"/>
                  </a:schemeClr>
                </a:solidFill>
                <a:latin typeface="Century Gothic" panose="020B0502020202020204"/>
                <a:ea typeface="+mj-ea"/>
                <a:cs typeface="B Zar" panose="00000400000000000000" pitchFamily="2" charset="-78"/>
              </a:rPr>
              <a:t>2 -تعیین میانگین نمره  عزت نفس در دانش آموزان دبیرستانی</a:t>
            </a:r>
            <a:r>
              <a:rPr lang="fa-IR" sz="2400" dirty="0">
                <a:solidFill>
                  <a:prstClr val="black">
                    <a:lumMod val="95000"/>
                    <a:lumOff val="5000"/>
                  </a:prstClr>
                </a:solidFill>
                <a:latin typeface="Century Gothic" panose="020B0502020202020204"/>
                <a:cs typeface="B Zar" panose="00000400000000000000" pitchFamily="2" charset="-78"/>
              </a:rPr>
              <a:t> شهر بندرعباس</a:t>
            </a:r>
            <a:r>
              <a:rPr lang="ar-SA" sz="2400" dirty="0">
                <a:solidFill>
                  <a:prstClr val="black">
                    <a:lumMod val="95000"/>
                    <a:lumOff val="5000"/>
                  </a:prstClr>
                </a:solidFill>
                <a:latin typeface="Century Gothic" panose="020B0502020202020204"/>
                <a:cs typeface="B Zar" panose="00000400000000000000" pitchFamily="2" charset="-78"/>
              </a:rPr>
              <a:t> </a:t>
            </a:r>
            <a:endParaRPr lang="en-US" sz="2400" b="1" dirty="0">
              <a:solidFill>
                <a:schemeClr val="tx1">
                  <a:lumMod val="95000"/>
                  <a:lumOff val="5000"/>
                </a:schemeClr>
              </a:solidFill>
              <a:latin typeface="Century Gothic" panose="020B0502020202020204"/>
              <a:ea typeface="+mj-ea"/>
              <a:cs typeface="B Zar" panose="00000400000000000000" pitchFamily="2" charset="-78"/>
            </a:endParaRPr>
          </a:p>
          <a:p>
            <a:pPr lvl="0" algn="r" defTabSz="457200" rtl="1">
              <a:spcBef>
                <a:spcPts val="1000"/>
              </a:spcBef>
              <a:buClr>
                <a:srgbClr val="1E5155">
                  <a:lumMod val="40000"/>
                  <a:lumOff val="60000"/>
                </a:srgbClr>
              </a:buClr>
              <a:buSzPct val="80000"/>
            </a:pPr>
            <a:r>
              <a:rPr lang="ar-SA" sz="2400" dirty="0">
                <a:solidFill>
                  <a:schemeClr val="tx1">
                    <a:lumMod val="95000"/>
                    <a:lumOff val="5000"/>
                  </a:schemeClr>
                </a:solidFill>
                <a:latin typeface="Century Gothic" panose="020B0502020202020204"/>
                <a:ea typeface="+mj-ea"/>
                <a:cs typeface="B Zar" panose="00000400000000000000" pitchFamily="2" charset="-78"/>
              </a:rPr>
              <a:t> </a:t>
            </a:r>
            <a:r>
              <a:rPr lang="fa-IR" sz="2400" dirty="0">
                <a:solidFill>
                  <a:schemeClr val="tx1">
                    <a:lumMod val="95000"/>
                    <a:lumOff val="5000"/>
                  </a:schemeClr>
                </a:solidFill>
                <a:latin typeface="Century Gothic" panose="020B0502020202020204"/>
                <a:ea typeface="+mj-ea"/>
                <a:cs typeface="B Zar" panose="00000400000000000000" pitchFamily="2" charset="-78"/>
              </a:rPr>
              <a:t>3-</a:t>
            </a:r>
            <a:r>
              <a:rPr lang="ar-SA" sz="2400" dirty="0">
                <a:solidFill>
                  <a:schemeClr val="tx1">
                    <a:lumMod val="95000"/>
                    <a:lumOff val="5000"/>
                  </a:schemeClr>
                </a:solidFill>
                <a:latin typeface="Century Gothic" panose="020B0502020202020204"/>
                <a:ea typeface="+mj-ea"/>
                <a:cs typeface="B Zar" panose="00000400000000000000" pitchFamily="2" charset="-78"/>
              </a:rPr>
              <a:t>تعیین میانگین نمره  </a:t>
            </a:r>
            <a:r>
              <a:rPr lang="fa-IR" sz="2400" dirty="0">
                <a:solidFill>
                  <a:schemeClr val="tx1">
                    <a:lumMod val="95000"/>
                    <a:lumOff val="5000"/>
                  </a:schemeClr>
                </a:solidFill>
                <a:latin typeface="Century Gothic" panose="020B0502020202020204"/>
                <a:ea typeface="+mj-ea"/>
                <a:cs typeface="B Zar" panose="00000400000000000000" pitchFamily="2" charset="-78"/>
              </a:rPr>
              <a:t>ناامیدی </a:t>
            </a:r>
            <a:r>
              <a:rPr lang="ar-SA" sz="2400" dirty="0">
                <a:solidFill>
                  <a:schemeClr val="tx1">
                    <a:lumMod val="95000"/>
                    <a:lumOff val="5000"/>
                  </a:schemeClr>
                </a:solidFill>
                <a:latin typeface="Century Gothic" panose="020B0502020202020204"/>
                <a:ea typeface="+mj-ea"/>
                <a:cs typeface="B Zar" panose="00000400000000000000" pitchFamily="2" charset="-78"/>
              </a:rPr>
              <a:t>در دانش آموزان دبیرستانی</a:t>
            </a:r>
            <a:r>
              <a:rPr lang="fa-IR" sz="2400" dirty="0">
                <a:solidFill>
                  <a:prstClr val="black">
                    <a:lumMod val="95000"/>
                    <a:lumOff val="5000"/>
                  </a:prstClr>
                </a:solidFill>
                <a:latin typeface="Century Gothic" panose="020B0502020202020204"/>
                <a:cs typeface="B Zar" panose="00000400000000000000" pitchFamily="2" charset="-78"/>
              </a:rPr>
              <a:t> شهر بندرعباس</a:t>
            </a:r>
            <a:r>
              <a:rPr lang="ar-SA" sz="2400" dirty="0">
                <a:solidFill>
                  <a:prstClr val="black">
                    <a:lumMod val="95000"/>
                    <a:lumOff val="5000"/>
                  </a:prstClr>
                </a:solidFill>
                <a:latin typeface="Century Gothic" panose="020B0502020202020204"/>
                <a:cs typeface="B Zar" panose="00000400000000000000" pitchFamily="2" charset="-78"/>
              </a:rPr>
              <a:t> </a:t>
            </a:r>
            <a:endParaRPr lang="en-US" sz="2400" b="1" dirty="0">
              <a:solidFill>
                <a:schemeClr val="tx1">
                  <a:lumMod val="95000"/>
                  <a:lumOff val="5000"/>
                </a:schemeClr>
              </a:solidFill>
              <a:latin typeface="Century Gothic" panose="020B0502020202020204"/>
              <a:ea typeface="+mj-ea"/>
              <a:cs typeface="B Zar" panose="00000400000000000000" pitchFamily="2" charset="-78"/>
            </a:endParaRPr>
          </a:p>
          <a:p>
            <a:pPr lvl="0" algn="r" defTabSz="457200" rtl="1">
              <a:spcBef>
                <a:spcPts val="1000"/>
              </a:spcBef>
              <a:buClr>
                <a:srgbClr val="1E5155">
                  <a:lumMod val="40000"/>
                  <a:lumOff val="60000"/>
                </a:srgbClr>
              </a:buClr>
              <a:buSzPct val="80000"/>
            </a:pPr>
            <a:r>
              <a:rPr lang="fa-IR" sz="2400" dirty="0">
                <a:solidFill>
                  <a:schemeClr val="tx1">
                    <a:lumMod val="95000"/>
                    <a:lumOff val="5000"/>
                  </a:schemeClr>
                </a:solidFill>
                <a:latin typeface="Century Gothic" panose="020B0502020202020204"/>
                <a:ea typeface="+mj-ea"/>
                <a:cs typeface="B Zar" panose="00000400000000000000" pitchFamily="2" charset="-78"/>
              </a:rPr>
              <a:t>4-</a:t>
            </a:r>
            <a:r>
              <a:rPr lang="ar-SA" sz="2400" dirty="0">
                <a:solidFill>
                  <a:schemeClr val="tx1">
                    <a:lumMod val="95000"/>
                    <a:lumOff val="5000"/>
                  </a:schemeClr>
                </a:solidFill>
                <a:latin typeface="Century Gothic" panose="020B0502020202020204"/>
                <a:ea typeface="+mj-ea"/>
                <a:cs typeface="B Zar" panose="00000400000000000000" pitchFamily="2" charset="-78"/>
              </a:rPr>
              <a:t>تعیین میانگین نمره  </a:t>
            </a:r>
            <a:r>
              <a:rPr lang="fa-IR" sz="2400" dirty="0">
                <a:solidFill>
                  <a:schemeClr val="tx1">
                    <a:lumMod val="95000"/>
                    <a:lumOff val="5000"/>
                  </a:schemeClr>
                </a:solidFill>
                <a:latin typeface="Century Gothic" panose="020B0502020202020204"/>
                <a:ea typeface="+mj-ea"/>
                <a:cs typeface="B Zar" panose="00000400000000000000" pitchFamily="2" charset="-78"/>
              </a:rPr>
              <a:t>اضطراب </a:t>
            </a:r>
            <a:r>
              <a:rPr lang="ar-SA" sz="2400" dirty="0">
                <a:solidFill>
                  <a:schemeClr val="tx1">
                    <a:lumMod val="95000"/>
                    <a:lumOff val="5000"/>
                  </a:schemeClr>
                </a:solidFill>
                <a:latin typeface="Century Gothic" panose="020B0502020202020204"/>
                <a:ea typeface="+mj-ea"/>
                <a:cs typeface="B Zar" panose="00000400000000000000" pitchFamily="2" charset="-78"/>
              </a:rPr>
              <a:t>در بین دانش آموزان دبیرستانی</a:t>
            </a:r>
            <a:r>
              <a:rPr lang="fa-IR" sz="2400" dirty="0">
                <a:solidFill>
                  <a:prstClr val="black">
                    <a:lumMod val="95000"/>
                    <a:lumOff val="5000"/>
                  </a:prstClr>
                </a:solidFill>
                <a:latin typeface="Century Gothic" panose="020B0502020202020204"/>
                <a:cs typeface="B Zar" panose="00000400000000000000" pitchFamily="2" charset="-78"/>
              </a:rPr>
              <a:t> شهر بندرعباس</a:t>
            </a:r>
            <a:r>
              <a:rPr lang="ar-SA" sz="2400" dirty="0">
                <a:solidFill>
                  <a:prstClr val="black">
                    <a:lumMod val="95000"/>
                    <a:lumOff val="5000"/>
                  </a:prstClr>
                </a:solidFill>
                <a:latin typeface="Century Gothic" panose="020B0502020202020204"/>
                <a:cs typeface="B Zar" panose="00000400000000000000" pitchFamily="2" charset="-78"/>
              </a:rPr>
              <a:t> </a:t>
            </a:r>
            <a:endParaRPr lang="fa-IR" sz="2400" dirty="0">
              <a:solidFill>
                <a:prstClr val="black">
                  <a:lumMod val="95000"/>
                  <a:lumOff val="5000"/>
                </a:prstClr>
              </a:solidFill>
              <a:latin typeface="Century Gothic" panose="020B0502020202020204"/>
              <a:cs typeface="B Zar" panose="00000400000000000000" pitchFamily="2" charset="-78"/>
            </a:endParaRPr>
          </a:p>
          <a:p>
            <a:pPr lvl="0" algn="r" defTabSz="457200" rtl="1">
              <a:spcBef>
                <a:spcPts val="1000"/>
              </a:spcBef>
              <a:buClr>
                <a:srgbClr val="1E5155">
                  <a:lumMod val="40000"/>
                  <a:lumOff val="60000"/>
                </a:srgbClr>
              </a:buClr>
              <a:buSzPct val="80000"/>
            </a:pPr>
            <a:endParaRPr lang="en-US" sz="400" b="1" dirty="0">
              <a:solidFill>
                <a:schemeClr val="tx1">
                  <a:lumMod val="95000"/>
                  <a:lumOff val="5000"/>
                </a:schemeClr>
              </a:solidFill>
              <a:latin typeface="Century Gothic" panose="020B0502020202020204"/>
              <a:ea typeface="+mj-ea"/>
              <a:cs typeface="B Zar" panose="00000400000000000000" pitchFamily="2" charset="-78"/>
            </a:endParaRPr>
          </a:p>
          <a:p>
            <a:pPr rtl="1"/>
            <a:r>
              <a:rPr lang="fa-IR" sz="2400" dirty="0">
                <a:solidFill>
                  <a:srgbClr val="FF0000"/>
                </a:solidFill>
                <a:latin typeface="Century Gothic" panose="020B0502020202020204"/>
                <a:ea typeface="+mj-ea"/>
                <a:cs typeface="B Zar" panose="00000400000000000000" pitchFamily="2" charset="-78"/>
              </a:rPr>
              <a:t>برای </a:t>
            </a:r>
            <a:r>
              <a:rPr lang="ar-SA" sz="2400" dirty="0">
                <a:solidFill>
                  <a:srgbClr val="FF0000"/>
                </a:solidFill>
                <a:latin typeface="Century Gothic" panose="020B0502020202020204"/>
                <a:ea typeface="+mj-ea"/>
                <a:cs typeface="B Zar" panose="00000400000000000000" pitchFamily="2" charset="-78"/>
              </a:rPr>
              <a:t>هر يك از اهداف اختصاصي </a:t>
            </a:r>
            <a:r>
              <a:rPr lang="ar-SA" sz="2400" u="sng" dirty="0">
                <a:solidFill>
                  <a:srgbClr val="FF0000"/>
                </a:solidFill>
                <a:latin typeface="Century Gothic" panose="020B0502020202020204"/>
                <a:ea typeface="+mj-ea"/>
                <a:cs typeface="B Zar" panose="00000400000000000000" pitchFamily="2" charset="-78"/>
              </a:rPr>
              <a:t>توصيفي</a:t>
            </a:r>
            <a:r>
              <a:rPr lang="fa-IR" sz="2400" u="sng" dirty="0">
                <a:solidFill>
                  <a:srgbClr val="FF0000"/>
                </a:solidFill>
                <a:latin typeface="Century Gothic" panose="020B0502020202020204"/>
                <a:ea typeface="+mj-ea"/>
                <a:cs typeface="B Zar" panose="00000400000000000000" pitchFamily="2" charset="-78"/>
              </a:rPr>
              <a:t>، بایستی </a:t>
            </a:r>
            <a:r>
              <a:rPr lang="ar-SA" sz="2400" u="sng" dirty="0">
                <a:solidFill>
                  <a:srgbClr val="FF0000"/>
                </a:solidFill>
                <a:latin typeface="Century Gothic" panose="020B0502020202020204"/>
                <a:ea typeface="+mj-ea"/>
                <a:cs typeface="B Zar" panose="00000400000000000000" pitchFamily="2" charset="-78"/>
              </a:rPr>
              <a:t> </a:t>
            </a:r>
            <a:r>
              <a:rPr lang="ar-SA" sz="2400" dirty="0">
                <a:solidFill>
                  <a:srgbClr val="FF0000"/>
                </a:solidFill>
                <a:latin typeface="Century Gothic" panose="020B0502020202020204"/>
                <a:ea typeface="+mj-ea"/>
                <a:cs typeface="B Zar" panose="00000400000000000000" pitchFamily="2" charset="-78"/>
              </a:rPr>
              <a:t>يك سوال </a:t>
            </a:r>
            <a:r>
              <a:rPr lang="fa-IR" sz="2400" dirty="0">
                <a:solidFill>
                  <a:srgbClr val="FF0000"/>
                </a:solidFill>
                <a:latin typeface="Century Gothic" panose="020B0502020202020204"/>
                <a:ea typeface="+mj-ea"/>
                <a:cs typeface="B Zar" panose="00000400000000000000" pitchFamily="2" charset="-78"/>
              </a:rPr>
              <a:t>نوشته شود.</a:t>
            </a:r>
          </a:p>
          <a:p>
            <a:pPr rtl="1"/>
            <a:endParaRPr lang="fa-IR" sz="400" dirty="0">
              <a:solidFill>
                <a:schemeClr val="tx1">
                  <a:lumMod val="95000"/>
                  <a:lumOff val="5000"/>
                </a:schemeClr>
              </a:solidFill>
              <a:cs typeface="B Zar" panose="00000400000000000000" pitchFamily="2" charset="-78"/>
            </a:endParaRPr>
          </a:p>
          <a:p>
            <a:pPr algn="r" rtl="1"/>
            <a:r>
              <a:rPr lang="fa-IR" sz="2300" dirty="0">
                <a:solidFill>
                  <a:srgbClr val="0070C0"/>
                </a:solidFill>
                <a:cs typeface="B Zar" panose="00000400000000000000" pitchFamily="2" charset="-78"/>
              </a:rPr>
              <a:t>1</a:t>
            </a:r>
            <a:r>
              <a:rPr lang="ar-SA" sz="2300" dirty="0">
                <a:solidFill>
                  <a:srgbClr val="0070C0"/>
                </a:solidFill>
                <a:cs typeface="B Zar" panose="00000400000000000000" pitchFamily="2" charset="-78"/>
              </a:rPr>
              <a:t>- میانگین</a:t>
            </a:r>
            <a:r>
              <a:rPr lang="en-US" sz="2300" dirty="0">
                <a:solidFill>
                  <a:srgbClr val="0070C0"/>
                </a:solidFill>
                <a:cs typeface="B Zar" panose="00000400000000000000" pitchFamily="2" charset="-78"/>
              </a:rPr>
              <a:t> </a:t>
            </a:r>
            <a:r>
              <a:rPr lang="fa-IR" sz="2300" dirty="0">
                <a:solidFill>
                  <a:srgbClr val="0070C0"/>
                </a:solidFill>
                <a:cs typeface="B Zar" panose="00000400000000000000" pitchFamily="2" charset="-78"/>
              </a:rPr>
              <a:t>نمره</a:t>
            </a:r>
            <a:r>
              <a:rPr lang="ar-SA" sz="2300" dirty="0">
                <a:solidFill>
                  <a:srgbClr val="0070C0"/>
                </a:solidFill>
                <a:cs typeface="B Zar" panose="00000400000000000000" pitchFamily="2" charset="-78"/>
              </a:rPr>
              <a:t> مشاهده مشاجره بین والدین</a:t>
            </a:r>
            <a:r>
              <a:rPr lang="fa-IR" sz="2300" dirty="0">
                <a:solidFill>
                  <a:srgbClr val="0070C0"/>
                </a:solidFill>
                <a:cs typeface="B Zar" panose="00000400000000000000" pitchFamily="2" charset="-78"/>
              </a:rPr>
              <a:t> در</a:t>
            </a:r>
            <a:r>
              <a:rPr lang="ar-SA" sz="2300" dirty="0">
                <a:solidFill>
                  <a:srgbClr val="0070C0"/>
                </a:solidFill>
                <a:cs typeface="B Zar" panose="00000400000000000000" pitchFamily="2" charset="-78"/>
              </a:rPr>
              <a:t> دانش آموزان دبیرستانی بندر عباس چقدر است؟</a:t>
            </a:r>
            <a:endParaRPr lang="en-US" sz="2300" b="1" dirty="0">
              <a:solidFill>
                <a:srgbClr val="0070C0"/>
              </a:solidFill>
              <a:cs typeface="B Zar" panose="00000400000000000000" pitchFamily="2" charset="-78"/>
            </a:endParaRPr>
          </a:p>
          <a:p>
            <a:pPr algn="r" rtl="1"/>
            <a:r>
              <a:rPr lang="ar-SA" sz="2300" dirty="0">
                <a:solidFill>
                  <a:srgbClr val="0070C0"/>
                </a:solidFill>
                <a:cs typeface="B Zar" panose="00000400000000000000" pitchFamily="2" charset="-78"/>
              </a:rPr>
              <a:t>2-</a:t>
            </a:r>
            <a:r>
              <a:rPr lang="fa-IR" sz="2300" dirty="0">
                <a:solidFill>
                  <a:srgbClr val="0070C0"/>
                </a:solidFill>
                <a:cs typeface="B Zar" panose="00000400000000000000" pitchFamily="2" charset="-78"/>
              </a:rPr>
              <a:t> </a:t>
            </a:r>
            <a:r>
              <a:rPr lang="ar-SA" sz="2300" dirty="0">
                <a:solidFill>
                  <a:srgbClr val="0070C0"/>
                </a:solidFill>
                <a:cs typeface="B Zar" panose="00000400000000000000" pitchFamily="2" charset="-78"/>
              </a:rPr>
              <a:t>میانگین نمره  عزت نفس در دانش آموزان دبیرستانی چقدر است؟</a:t>
            </a:r>
            <a:endParaRPr lang="en-US" sz="2300" b="1" dirty="0">
              <a:solidFill>
                <a:srgbClr val="0070C0"/>
              </a:solidFill>
              <a:cs typeface="B Zar" panose="00000400000000000000" pitchFamily="2" charset="-78"/>
            </a:endParaRPr>
          </a:p>
          <a:p>
            <a:pPr algn="r" rtl="1"/>
            <a:r>
              <a:rPr lang="ar-SA" sz="2300" dirty="0">
                <a:solidFill>
                  <a:srgbClr val="0070C0"/>
                </a:solidFill>
                <a:cs typeface="B Zar" panose="00000400000000000000" pitchFamily="2" charset="-78"/>
              </a:rPr>
              <a:t> 4- میانگین نمره  ناامیدی  در دانش آموزان دبیرستانی چقدر ا ست؟</a:t>
            </a:r>
            <a:endParaRPr lang="en-US" sz="2300" b="1" dirty="0">
              <a:solidFill>
                <a:srgbClr val="0070C0"/>
              </a:solidFill>
              <a:cs typeface="B Zar" panose="00000400000000000000" pitchFamily="2" charset="-78"/>
            </a:endParaRPr>
          </a:p>
          <a:p>
            <a:pPr algn="r" rtl="1"/>
            <a:r>
              <a:rPr lang="ar-SA" sz="2300" dirty="0">
                <a:solidFill>
                  <a:srgbClr val="0070C0"/>
                </a:solidFill>
                <a:cs typeface="B Zar" panose="00000400000000000000" pitchFamily="2" charset="-78"/>
              </a:rPr>
              <a:t>5-میانگین نمره  اضطراب  در دانش آموزان دبیرستانی چقدر است؟</a:t>
            </a:r>
            <a:endParaRPr lang="en-US" sz="2300" b="1" dirty="0">
              <a:solidFill>
                <a:srgbClr val="0070C0"/>
              </a:solidFill>
              <a:cs typeface="B Zar" panose="00000400000000000000" pitchFamily="2" charset="-78"/>
            </a:endParaRPr>
          </a:p>
          <a:p>
            <a:pPr algn="justLow" rtl="1"/>
            <a:endParaRPr lang="en-US" sz="24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9556465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normAutofit/>
          </a:bodyPr>
          <a:lstStyle/>
          <a:p>
            <a:pPr lvl="0" rtl="1">
              <a:spcBef>
                <a:spcPts val="0"/>
              </a:spcBef>
            </a:pPr>
            <a:r>
              <a:rPr lang="fa-IR" dirty="0">
                <a:solidFill>
                  <a:schemeClr val="tx1">
                    <a:lumMod val="95000"/>
                    <a:lumOff val="5000"/>
                  </a:schemeClr>
                </a:solidFill>
                <a:latin typeface="IranNastaliq" pitchFamily="18" charset="0"/>
                <a:cs typeface="B Zar" panose="00000400000000000000" pitchFamily="2" charset="-78"/>
              </a:rPr>
              <a:t> فرضیات پژوهش </a:t>
            </a:r>
            <a:r>
              <a:rPr lang="en-US" sz="2200" dirty="0">
                <a:solidFill>
                  <a:srgbClr val="FF0000"/>
                </a:solidFill>
                <a:latin typeface="Angsana New" panose="02020603050405020304" pitchFamily="18" charset="-34"/>
                <a:ea typeface="+mn-ea"/>
                <a:cs typeface="Angsana New" panose="02020603050405020304" pitchFamily="18" charset="-34"/>
              </a:rPr>
              <a:t>Research Hypotheses</a:t>
            </a:r>
          </a:p>
        </p:txBody>
      </p:sp>
      <p:sp>
        <p:nvSpPr>
          <p:cNvPr id="3" name="Subtitle 2"/>
          <p:cNvSpPr>
            <a:spLocks noGrp="1"/>
          </p:cNvSpPr>
          <p:nvPr>
            <p:ph type="subTitle" idx="1"/>
          </p:nvPr>
        </p:nvSpPr>
        <p:spPr>
          <a:xfrm>
            <a:off x="381000" y="1391431"/>
            <a:ext cx="8382000" cy="5181600"/>
          </a:xfrm>
        </p:spPr>
        <p:txBody>
          <a:bodyPr>
            <a:noAutofit/>
          </a:bodyPr>
          <a:lstStyle/>
          <a:p>
            <a:pPr marL="457200" lvl="0" indent="-457200" algn="r" rtl="1">
              <a:lnSpc>
                <a:spcPct val="150000"/>
              </a:lnSpc>
              <a:spcBef>
                <a:spcPts val="0"/>
              </a:spcBef>
              <a:buClr>
                <a:srgbClr val="FF0000"/>
              </a:buClr>
              <a:buFont typeface="Wingdings" panose="05000000000000000000" pitchFamily="2" charset="2"/>
              <a:buChar char="ü"/>
            </a:pPr>
            <a:r>
              <a:rPr lang="fa-IR" sz="2800" dirty="0">
                <a:solidFill>
                  <a:srgbClr val="FF0000"/>
                </a:solidFill>
                <a:cs typeface="B Zar" panose="00000400000000000000" pitchFamily="2" charset="-78"/>
              </a:rPr>
              <a:t>تعريف فرضيه</a:t>
            </a:r>
            <a:r>
              <a:rPr lang="fa-IR" sz="2800" dirty="0">
                <a:solidFill>
                  <a:prstClr val="black"/>
                </a:solidFill>
                <a:cs typeface="B Zar" panose="00000400000000000000" pitchFamily="2" charset="-78"/>
              </a:rPr>
              <a:t>: فرضيه حدس عالمانه‌اي است که بر اساس واقعيتهاي علمي و يا يافته‌هاي تجربي تعيين مي‌شود.</a:t>
            </a:r>
          </a:p>
          <a:p>
            <a:pPr marL="457200" lvl="0" indent="-457200" algn="r" rtl="1">
              <a:lnSpc>
                <a:spcPct val="150000"/>
              </a:lnSpc>
              <a:spcBef>
                <a:spcPts val="0"/>
              </a:spcBef>
              <a:buClr>
                <a:srgbClr val="FF0000"/>
              </a:buClr>
              <a:buFont typeface="Wingdings" panose="05000000000000000000" pitchFamily="2" charset="2"/>
              <a:buChar char="ü"/>
            </a:pPr>
            <a:r>
              <a:rPr lang="fa-IR" sz="2800" dirty="0">
                <a:solidFill>
                  <a:prstClr val="black"/>
                </a:solidFill>
                <a:cs typeface="B Zar" panose="00000400000000000000" pitchFamily="2" charset="-78"/>
              </a:rPr>
              <a:t>ویژگیهای حدس عالمانه:</a:t>
            </a:r>
          </a:p>
          <a:p>
            <a:pPr lvl="0" algn="r" rtl="1">
              <a:lnSpc>
                <a:spcPct val="150000"/>
              </a:lnSpc>
              <a:spcBef>
                <a:spcPts val="0"/>
              </a:spcBef>
              <a:buClr>
                <a:srgbClr val="FF0000"/>
              </a:buClr>
            </a:pPr>
            <a:r>
              <a:rPr lang="fa-IR" sz="2800" dirty="0">
                <a:solidFill>
                  <a:prstClr val="black"/>
                </a:solidFill>
                <a:cs typeface="B Zar" panose="00000400000000000000" pitchFamily="2" charset="-78"/>
              </a:rPr>
              <a:t>                                           الف) تجربه محقق در آن دخالت دارد</a:t>
            </a:r>
          </a:p>
          <a:p>
            <a:pPr lvl="0" algn="r" rtl="1">
              <a:lnSpc>
                <a:spcPct val="150000"/>
              </a:lnSpc>
              <a:spcBef>
                <a:spcPts val="0"/>
              </a:spcBef>
              <a:buClr>
                <a:srgbClr val="FF0000"/>
              </a:buClr>
            </a:pPr>
            <a:r>
              <a:rPr lang="fa-IR" sz="2800" dirty="0">
                <a:solidFill>
                  <a:prstClr val="black"/>
                </a:solidFill>
                <a:cs typeface="B Zar" panose="00000400000000000000" pitchFamily="2" charset="-78"/>
              </a:rPr>
              <a:t>                                             ب) ادبیات تحقیق در آن نقش دارد</a:t>
            </a:r>
          </a:p>
          <a:p>
            <a:pPr lvl="0" algn="r" rtl="1">
              <a:lnSpc>
                <a:spcPct val="150000"/>
              </a:lnSpc>
              <a:spcBef>
                <a:spcPts val="0"/>
              </a:spcBef>
              <a:buClr>
                <a:srgbClr val="FF0000"/>
              </a:buClr>
            </a:pPr>
            <a:endParaRPr lang="fa-IR" sz="2600" dirty="0">
              <a:solidFill>
                <a:prstClr val="black"/>
              </a:solidFill>
              <a:cs typeface="B Zar" panose="00000400000000000000" pitchFamily="2" charset="-78"/>
            </a:endParaRPr>
          </a:p>
          <a:p>
            <a:pPr marL="457200" indent="-457200" algn="r" rtl="1">
              <a:lnSpc>
                <a:spcPct val="150000"/>
              </a:lnSpc>
              <a:spcBef>
                <a:spcPts val="0"/>
              </a:spcBef>
              <a:buClr>
                <a:srgbClr val="FF0000"/>
              </a:buClr>
              <a:buFont typeface="Wingdings" panose="05000000000000000000" pitchFamily="2" charset="2"/>
              <a:buChar char="ü"/>
            </a:pPr>
            <a:r>
              <a:rPr lang="fa-IR" sz="2800" dirty="0">
                <a:solidFill>
                  <a:schemeClr val="tx1">
                    <a:lumMod val="95000"/>
                    <a:lumOff val="5000"/>
                  </a:schemeClr>
                </a:solidFill>
                <a:cs typeface="B Zar" panose="00000400000000000000" pitchFamily="2" charset="-78"/>
              </a:rPr>
              <a:t>تدوین فرضیه برپایه دانش قبلی محقق، مشاهدات پراکنده معقول و در ارتباط تنگاتنگ با مشکل و موضوع تحقیق، انجام می گیرد.</a:t>
            </a:r>
          </a:p>
          <a:p>
            <a:pPr lvl="0" algn="r" rtl="1">
              <a:lnSpc>
                <a:spcPct val="150000"/>
              </a:lnSpc>
              <a:spcBef>
                <a:spcPts val="0"/>
              </a:spcBef>
              <a:buClr>
                <a:srgbClr val="FF0000"/>
              </a:buClr>
            </a:pPr>
            <a:endParaRPr lang="fa-IR" sz="2600" dirty="0">
              <a:solidFill>
                <a:prstClr val="black"/>
              </a:solidFill>
              <a:cs typeface="B Zar" panose="00000400000000000000" pitchFamily="2" charset="-78"/>
            </a:endParaRPr>
          </a:p>
          <a:p>
            <a:pPr lvl="0" algn="r" rtl="1">
              <a:lnSpc>
                <a:spcPct val="150000"/>
              </a:lnSpc>
              <a:spcBef>
                <a:spcPts val="0"/>
              </a:spcBef>
              <a:buClr>
                <a:srgbClr val="FF0000"/>
              </a:buClr>
            </a:pPr>
            <a:endParaRPr lang="en-US" sz="28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4841079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normAutofit fontScale="90000"/>
          </a:bodyPr>
          <a:lstStyle/>
          <a:p>
            <a:pPr rtl="1"/>
            <a:r>
              <a:rPr lang="fa-IR" dirty="0">
                <a:latin typeface="IranNastaliq" pitchFamily="18" charset="0"/>
                <a:cs typeface="B Zar" panose="00000400000000000000" pitchFamily="2" charset="-78"/>
              </a:rPr>
              <a:t> </a:t>
            </a:r>
            <a:r>
              <a:rPr lang="fa-IR" sz="4000" dirty="0">
                <a:solidFill>
                  <a:prstClr val="black">
                    <a:lumMod val="95000"/>
                    <a:lumOff val="5000"/>
                  </a:prstClr>
                </a:solidFill>
                <a:latin typeface="IranNastaliq" pitchFamily="18" charset="0"/>
                <a:cs typeface="B Zar" panose="00000400000000000000" pitchFamily="2" charset="-78"/>
              </a:rPr>
              <a:t> فرضیات پژوهش </a:t>
            </a:r>
            <a:r>
              <a:rPr lang="en-US" sz="4900" dirty="0">
                <a:solidFill>
                  <a:srgbClr val="FF0000"/>
                </a:solidFill>
                <a:latin typeface="Angsana New" panose="02020603050405020304" pitchFamily="18" charset="-34"/>
                <a:cs typeface="Angsana New" panose="02020603050405020304" pitchFamily="18" charset="-34"/>
              </a:rPr>
              <a:t>Research Hypotheses</a:t>
            </a:r>
            <a:endParaRPr lang="fa-IR" dirty="0">
              <a:latin typeface="IranNastaliq" pitchFamily="18" charset="0"/>
              <a:cs typeface="B Zar" panose="00000400000000000000" pitchFamily="2" charset="-78"/>
            </a:endParaRPr>
          </a:p>
        </p:txBody>
      </p:sp>
      <p:sp>
        <p:nvSpPr>
          <p:cNvPr id="3" name="Subtitle 2"/>
          <p:cNvSpPr>
            <a:spLocks noGrp="1"/>
          </p:cNvSpPr>
          <p:nvPr>
            <p:ph type="subTitle" idx="1"/>
          </p:nvPr>
        </p:nvSpPr>
        <p:spPr>
          <a:xfrm>
            <a:off x="381000" y="771666"/>
            <a:ext cx="8382000" cy="5181600"/>
          </a:xfrm>
        </p:spPr>
        <p:txBody>
          <a:bodyPr>
            <a:noAutofit/>
          </a:bodyPr>
          <a:lstStyle/>
          <a:p>
            <a:pPr algn="justLow" rtl="1"/>
            <a:endParaRPr lang="fa-IR" sz="2800" dirty="0">
              <a:solidFill>
                <a:schemeClr val="tx1">
                  <a:lumMod val="95000"/>
                  <a:lumOff val="5000"/>
                </a:schemeClr>
              </a:solidFill>
              <a:cs typeface="B Zar" panose="00000400000000000000" pitchFamily="2" charset="-78"/>
            </a:endParaRPr>
          </a:p>
          <a:p>
            <a:pPr marL="457200" indent="-457200" algn="justLow" rtl="1">
              <a:lnSpc>
                <a:spcPct val="150000"/>
              </a:lnSpc>
              <a:buClr>
                <a:srgbClr val="FF0000"/>
              </a:buClr>
              <a:buFont typeface="Wingdings" panose="05000000000000000000" pitchFamily="2" charset="2"/>
              <a:buChar char="ü"/>
            </a:pPr>
            <a:r>
              <a:rPr lang="fa-IR" sz="2800" dirty="0">
                <a:solidFill>
                  <a:schemeClr val="tx1">
                    <a:lumMod val="95000"/>
                    <a:lumOff val="5000"/>
                  </a:schemeClr>
                </a:solidFill>
                <a:cs typeface="B Zar" panose="00000400000000000000" pitchFamily="2" charset="-78"/>
              </a:rPr>
              <a:t>فرضيه يک حدس علمی يا پيش داوری است که رابطه ميان دو يا چند متغير را بيان مي‌كند و از طريق جمع‌‌آوری حقايق پژوهش مورد آزمايش علمي قرار گرفته صحت يا سقم آن مشخص مي‌شود.</a:t>
            </a:r>
          </a:p>
          <a:p>
            <a:pPr marL="457200" indent="-457200" algn="justLow" rtl="1">
              <a:buClr>
                <a:srgbClr val="FF0000"/>
              </a:buClr>
              <a:buFont typeface="Wingdings" panose="05000000000000000000" pitchFamily="2" charset="2"/>
              <a:buChar char="ü"/>
            </a:pPr>
            <a:endParaRPr lang="fa-IR" sz="2800" dirty="0">
              <a:solidFill>
                <a:schemeClr val="tx1">
                  <a:lumMod val="95000"/>
                  <a:lumOff val="5000"/>
                </a:schemeClr>
              </a:solidFill>
              <a:cs typeface="B Zar" panose="00000400000000000000" pitchFamily="2" charset="-78"/>
            </a:endParaRPr>
          </a:p>
          <a:p>
            <a:pPr marL="457200" indent="-457200" algn="justLow" rtl="1">
              <a:lnSpc>
                <a:spcPct val="150000"/>
              </a:lnSpc>
              <a:buClr>
                <a:srgbClr val="FF0000"/>
              </a:buClr>
              <a:buFont typeface="Wingdings" panose="05000000000000000000" pitchFamily="2" charset="2"/>
              <a:buChar char="ü"/>
            </a:pPr>
            <a:r>
              <a:rPr lang="fa-IR" sz="2800" dirty="0">
                <a:solidFill>
                  <a:schemeClr val="tx1">
                    <a:lumMod val="95000"/>
                    <a:lumOff val="5000"/>
                  </a:schemeClr>
                </a:solidFill>
                <a:cs typeface="B Zar" panose="00000400000000000000" pitchFamily="2" charset="-78"/>
              </a:rPr>
              <a:t> فرضيه راه حل پيشنهادی محقق برای مسئله تحقيق و يا نتيجه تحقيق می باشد.</a:t>
            </a:r>
          </a:p>
          <a:p>
            <a:pPr marL="457200" lvl="0" indent="-457200" algn="justLow" rtl="1">
              <a:lnSpc>
                <a:spcPct val="150000"/>
              </a:lnSpc>
              <a:buClr>
                <a:srgbClr val="FF0000"/>
              </a:buClr>
              <a:buFont typeface="Wingdings" panose="05000000000000000000" pitchFamily="2" charset="2"/>
              <a:buChar char="ü"/>
            </a:pPr>
            <a:r>
              <a:rPr lang="fa-IR" sz="2800" dirty="0">
                <a:solidFill>
                  <a:prstClr val="black">
                    <a:lumMod val="95000"/>
                    <a:lumOff val="5000"/>
                  </a:prstClr>
                </a:solidFill>
                <a:cs typeface="B Zar" panose="00000400000000000000" pitchFamily="2" charset="-78"/>
              </a:rPr>
              <a:t>به عبارتی، فرضیه نوعی "پیش بینی" است.</a:t>
            </a:r>
          </a:p>
          <a:p>
            <a:pPr marL="457200" lvl="0" indent="-457200" algn="justLow" rtl="1">
              <a:lnSpc>
                <a:spcPct val="150000"/>
              </a:lnSpc>
              <a:buClr>
                <a:srgbClr val="FF0000"/>
              </a:buClr>
              <a:buFont typeface="Wingdings" panose="05000000000000000000" pitchFamily="2" charset="2"/>
              <a:buChar char="ü"/>
            </a:pPr>
            <a:r>
              <a:rPr lang="fa-IR" sz="2800" dirty="0">
                <a:solidFill>
                  <a:prstClr val="black">
                    <a:lumMod val="95000"/>
                    <a:lumOff val="5000"/>
                  </a:prstClr>
                </a:solidFill>
                <a:cs typeface="B Zar" panose="00000400000000000000" pitchFamily="2" charset="-78"/>
              </a:rPr>
              <a:t>پیشنهاد یک فرضیه به مثابه "تیري در تاریکی " نیست.</a:t>
            </a:r>
          </a:p>
          <a:p>
            <a:pPr algn="justLow" rtl="1"/>
            <a:endParaRPr lang="en-US" sz="28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2988005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noAutofit/>
          </a:bodyPr>
          <a:lstStyle/>
          <a:p>
            <a:pPr lvl="0" rtl="1">
              <a:lnSpc>
                <a:spcPct val="150000"/>
              </a:lnSpc>
              <a:spcBef>
                <a:spcPts val="0"/>
              </a:spcBef>
              <a:buClr>
                <a:srgbClr val="FF0000"/>
              </a:buClr>
            </a:pPr>
            <a:r>
              <a:rPr lang="fa-IR" sz="4000" dirty="0">
                <a:solidFill>
                  <a:prstClr val="black">
                    <a:lumMod val="95000"/>
                    <a:lumOff val="5000"/>
                  </a:prstClr>
                </a:solidFill>
                <a:ea typeface="+mn-ea"/>
                <a:cs typeface="B Zar" panose="00000400000000000000" pitchFamily="2" charset="-78"/>
              </a:rPr>
              <a:t>ویژگیهای فرضیه:</a:t>
            </a:r>
          </a:p>
        </p:txBody>
      </p:sp>
      <p:sp>
        <p:nvSpPr>
          <p:cNvPr id="3" name="Subtitle 2"/>
          <p:cNvSpPr>
            <a:spLocks noGrp="1"/>
          </p:cNvSpPr>
          <p:nvPr>
            <p:ph type="subTitle" idx="1"/>
          </p:nvPr>
        </p:nvSpPr>
        <p:spPr>
          <a:xfrm>
            <a:off x="381000" y="1169156"/>
            <a:ext cx="8382000" cy="5181600"/>
          </a:xfrm>
        </p:spPr>
        <p:txBody>
          <a:bodyPr>
            <a:noAutofit/>
          </a:bodyPr>
          <a:lstStyle/>
          <a:p>
            <a:pPr marL="457200" lvl="0" indent="-457200" algn="just" rtl="1">
              <a:lnSpc>
                <a:spcPct val="150000"/>
              </a:lnSpc>
              <a:spcBef>
                <a:spcPts val="0"/>
              </a:spcBef>
              <a:spcAft>
                <a:spcPts val="375"/>
              </a:spcAft>
              <a:buClr>
                <a:srgbClr val="FF0000"/>
              </a:buClr>
              <a:buFont typeface="Wingdings" panose="05000000000000000000" pitchFamily="2" charset="2"/>
              <a:buChar char="ü"/>
              <a:tabLst>
                <a:tab pos="330835" algn="l"/>
              </a:tabLst>
            </a:pPr>
            <a:r>
              <a:rPr lang="fa-IR" sz="2800" dirty="0">
                <a:solidFill>
                  <a:prstClr val="black"/>
                </a:solidFill>
                <a:latin typeface="Times New Roman" panose="02020603050405020304" pitchFamily="18" charset="0"/>
                <a:ea typeface="Calibri" panose="020F0502020204030204" pitchFamily="34" charset="0"/>
                <a:cs typeface="B Zar"/>
              </a:rPr>
              <a:t>دور </a:t>
            </a:r>
            <a:r>
              <a:rPr lang="fa-IR" sz="2800" dirty="0">
                <a:solidFill>
                  <a:srgbClr val="FF0000"/>
                </a:solidFill>
                <a:latin typeface="Times New Roman" panose="02020603050405020304" pitchFamily="18" charset="0"/>
                <a:ea typeface="Calibri" panose="020F0502020204030204" pitchFamily="34" charset="0"/>
                <a:cs typeface="B Zar"/>
              </a:rPr>
              <a:t>از ذهن و عقل </a:t>
            </a:r>
            <a:r>
              <a:rPr lang="fa-IR" sz="2800" dirty="0">
                <a:solidFill>
                  <a:prstClr val="black"/>
                </a:solidFill>
                <a:latin typeface="Times New Roman" panose="02020603050405020304" pitchFamily="18" charset="0"/>
                <a:ea typeface="Calibri" panose="020F0502020204030204" pitchFamily="34" charset="0"/>
                <a:cs typeface="B Zar"/>
              </a:rPr>
              <a:t>سلیم نباشد.</a:t>
            </a:r>
            <a:endParaRPr lang="en-US" sz="28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457200" lvl="0" indent="-457200" algn="just" rtl="1">
              <a:lnSpc>
                <a:spcPct val="150000"/>
              </a:lnSpc>
              <a:spcBef>
                <a:spcPts val="0"/>
              </a:spcBef>
              <a:spcAft>
                <a:spcPts val="375"/>
              </a:spcAft>
              <a:buClr>
                <a:srgbClr val="FF0000"/>
              </a:buClr>
              <a:buFont typeface="Wingdings" panose="05000000000000000000" pitchFamily="2" charset="2"/>
              <a:buChar char="ü"/>
              <a:tabLst>
                <a:tab pos="330835" algn="l"/>
              </a:tabLst>
            </a:pPr>
            <a:r>
              <a:rPr lang="fa-IR" sz="2800" dirty="0">
                <a:solidFill>
                  <a:prstClr val="black"/>
                </a:solidFill>
                <a:latin typeface="Times New Roman" panose="02020603050405020304" pitchFamily="18" charset="0"/>
                <a:ea typeface="Calibri" panose="020F0502020204030204" pitchFamily="34" charset="0"/>
                <a:cs typeface="B Zar"/>
              </a:rPr>
              <a:t>با </a:t>
            </a:r>
            <a:r>
              <a:rPr lang="fa-IR" sz="2800" dirty="0">
                <a:solidFill>
                  <a:srgbClr val="FF0000"/>
                </a:solidFill>
                <a:latin typeface="Times New Roman" panose="02020603050405020304" pitchFamily="18" charset="0"/>
                <a:ea typeface="Calibri" panose="020F0502020204030204" pitchFamily="34" charset="0"/>
                <a:cs typeface="B Zar"/>
              </a:rPr>
              <a:t>موازین علمی </a:t>
            </a:r>
            <a:r>
              <a:rPr lang="fa-IR" sz="2800" dirty="0">
                <a:solidFill>
                  <a:prstClr val="black"/>
                </a:solidFill>
                <a:latin typeface="Times New Roman" panose="02020603050405020304" pitchFamily="18" charset="0"/>
                <a:ea typeface="Calibri" panose="020F0502020204030204" pitchFamily="34" charset="0"/>
                <a:cs typeface="B Zar"/>
              </a:rPr>
              <a:t>مطابقت کند.</a:t>
            </a:r>
            <a:endParaRPr lang="en-US" sz="28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457200" lvl="0" indent="-457200" algn="just" rtl="1">
              <a:lnSpc>
                <a:spcPct val="150000"/>
              </a:lnSpc>
              <a:spcBef>
                <a:spcPts val="0"/>
              </a:spcBef>
              <a:spcAft>
                <a:spcPts val="375"/>
              </a:spcAft>
              <a:buClr>
                <a:srgbClr val="FF0000"/>
              </a:buClr>
              <a:buFont typeface="Wingdings" panose="05000000000000000000" pitchFamily="2" charset="2"/>
              <a:buChar char="ü"/>
              <a:tabLst>
                <a:tab pos="330835" algn="l"/>
              </a:tabLst>
            </a:pPr>
            <a:r>
              <a:rPr lang="fa-IR" sz="2800" dirty="0">
                <a:solidFill>
                  <a:prstClr val="black"/>
                </a:solidFill>
                <a:latin typeface="Times New Roman" panose="02020603050405020304" pitchFamily="18" charset="0"/>
                <a:ea typeface="Calibri" panose="020F0502020204030204" pitchFamily="34" charset="0"/>
                <a:cs typeface="B Zar"/>
              </a:rPr>
              <a:t>فرضیه مثل اهداف همسو با مقصود و منظور مطالعه تنظیم شود.</a:t>
            </a:r>
            <a:endParaRPr lang="en-US" sz="28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457200" lvl="0" indent="-457200" algn="just" rtl="1">
              <a:lnSpc>
                <a:spcPct val="150000"/>
              </a:lnSpc>
              <a:spcBef>
                <a:spcPts val="0"/>
              </a:spcBef>
              <a:spcAft>
                <a:spcPts val="375"/>
              </a:spcAft>
              <a:buClr>
                <a:srgbClr val="FF0000"/>
              </a:buClr>
              <a:buFont typeface="Wingdings" panose="05000000000000000000" pitchFamily="2" charset="2"/>
              <a:buChar char="ü"/>
              <a:tabLst>
                <a:tab pos="330835" algn="l"/>
              </a:tabLst>
            </a:pPr>
            <a:r>
              <a:rPr lang="fa-IR" sz="2800" dirty="0">
                <a:solidFill>
                  <a:prstClr val="black"/>
                </a:solidFill>
                <a:latin typeface="Times New Roman" panose="02020603050405020304" pitchFamily="18" charset="0"/>
                <a:ea typeface="Calibri" panose="020F0502020204030204" pitchFamily="34" charset="0"/>
                <a:cs typeface="B Zar"/>
              </a:rPr>
              <a:t>با عنوان تحقیق، بیان مسئله و اهداف هماهنگی داشته باشد.</a:t>
            </a:r>
            <a:endParaRPr lang="en-US" sz="28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457200" lvl="0" indent="-457200" algn="just" rtl="1">
              <a:lnSpc>
                <a:spcPct val="150000"/>
              </a:lnSpc>
              <a:spcBef>
                <a:spcPts val="0"/>
              </a:spcBef>
              <a:spcAft>
                <a:spcPts val="375"/>
              </a:spcAft>
              <a:buClr>
                <a:srgbClr val="FF0000"/>
              </a:buClr>
              <a:buFont typeface="Wingdings" panose="05000000000000000000" pitchFamily="2" charset="2"/>
              <a:buChar char="ü"/>
              <a:tabLst>
                <a:tab pos="330835" algn="l"/>
              </a:tabLst>
            </a:pPr>
            <a:r>
              <a:rPr lang="fa-IR" sz="2800" dirty="0">
                <a:solidFill>
                  <a:prstClr val="black"/>
                </a:solidFill>
                <a:latin typeface="Times New Roman" panose="02020603050405020304" pitchFamily="18" charset="0"/>
                <a:ea typeface="Calibri" panose="020F0502020204030204" pitchFamily="34" charset="0"/>
                <a:cs typeface="B Zar"/>
              </a:rPr>
              <a:t>با عبارت روشن بیان شود.</a:t>
            </a:r>
            <a:endParaRPr lang="en-US" sz="28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457200" lvl="0" indent="-457200" algn="just" rtl="1">
              <a:lnSpc>
                <a:spcPct val="150000"/>
              </a:lnSpc>
              <a:spcBef>
                <a:spcPts val="0"/>
              </a:spcBef>
              <a:spcAft>
                <a:spcPts val="375"/>
              </a:spcAft>
              <a:buClr>
                <a:srgbClr val="FF0000"/>
              </a:buClr>
              <a:buFont typeface="Wingdings" panose="05000000000000000000" pitchFamily="2" charset="2"/>
              <a:buChar char="ü"/>
              <a:tabLst>
                <a:tab pos="330835" algn="l"/>
              </a:tabLst>
            </a:pPr>
            <a:r>
              <a:rPr lang="fa-IR" sz="2800" dirty="0">
                <a:solidFill>
                  <a:prstClr val="black"/>
                </a:solidFill>
                <a:latin typeface="Times New Roman" panose="02020603050405020304" pitchFamily="18" charset="0"/>
                <a:ea typeface="Calibri" panose="020F0502020204030204" pitchFamily="34" charset="0"/>
                <a:cs typeface="B Zar"/>
              </a:rPr>
              <a:t>با </a:t>
            </a:r>
            <a:r>
              <a:rPr lang="fa-IR" sz="2800" dirty="0">
                <a:solidFill>
                  <a:srgbClr val="FF0000"/>
                </a:solidFill>
                <a:latin typeface="Times New Roman" panose="02020603050405020304" pitchFamily="18" charset="0"/>
                <a:ea typeface="Calibri" panose="020F0502020204030204" pitchFamily="34" charset="0"/>
                <a:cs typeface="B Zar"/>
              </a:rPr>
              <a:t>آزمون های آماری </a:t>
            </a:r>
            <a:r>
              <a:rPr lang="fa-IR" sz="2800" dirty="0">
                <a:solidFill>
                  <a:prstClr val="black"/>
                </a:solidFill>
                <a:latin typeface="Times New Roman" panose="02020603050405020304" pitchFamily="18" charset="0"/>
                <a:ea typeface="Calibri" panose="020F0502020204030204" pitchFamily="34" charset="0"/>
                <a:cs typeface="B Zar"/>
              </a:rPr>
              <a:t>قابل بررسی و پاسخگویی باشد. آزمون فرضیه پایه ای است برای تصمیم گیری در مورد اینکه فرضیه تحقیق را  قبول یا رد کنیم.</a:t>
            </a:r>
            <a:endParaRPr lang="en-US" sz="28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50000"/>
              </a:lnSpc>
              <a:spcBef>
                <a:spcPts val="0"/>
              </a:spcBef>
              <a:buClr>
                <a:srgbClr val="FF0000"/>
              </a:buClr>
            </a:pPr>
            <a:endParaRPr lang="en-US" sz="28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6143580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normAutofit/>
          </a:bodyPr>
          <a:lstStyle/>
          <a:p>
            <a:pPr lvl="0" rtl="1">
              <a:spcBef>
                <a:spcPts val="0"/>
              </a:spcBef>
            </a:pPr>
            <a:r>
              <a:rPr lang="fa-IR" sz="4000" dirty="0">
                <a:solidFill>
                  <a:prstClr val="black">
                    <a:lumMod val="95000"/>
                    <a:lumOff val="5000"/>
                  </a:prstClr>
                </a:solidFill>
                <a:cs typeface="B Zar" panose="00000400000000000000" pitchFamily="2" charset="-78"/>
              </a:rPr>
              <a:t>ویژگیهای فرضیه:</a:t>
            </a:r>
            <a:endParaRPr lang="en-US" sz="5400" dirty="0">
              <a:solidFill>
                <a:srgbClr val="FF0000"/>
              </a:solidFill>
              <a:latin typeface="Angsana New" panose="02020603050405020304" pitchFamily="18" charset="-34"/>
              <a:ea typeface="+mn-ea"/>
              <a:cs typeface="Angsana New" panose="02020603050405020304" pitchFamily="18" charset="-34"/>
            </a:endParaRPr>
          </a:p>
        </p:txBody>
      </p:sp>
      <p:sp>
        <p:nvSpPr>
          <p:cNvPr id="3" name="Subtitle 2"/>
          <p:cNvSpPr>
            <a:spLocks noGrp="1"/>
          </p:cNvSpPr>
          <p:nvPr>
            <p:ph type="subTitle" idx="1"/>
          </p:nvPr>
        </p:nvSpPr>
        <p:spPr>
          <a:xfrm>
            <a:off x="381000" y="1169156"/>
            <a:ext cx="8382000" cy="5181600"/>
          </a:xfrm>
        </p:spPr>
        <p:txBody>
          <a:bodyPr>
            <a:noAutofit/>
          </a:bodyPr>
          <a:lstStyle/>
          <a:p>
            <a:pPr marL="457200" lvl="0" indent="-457200" algn="r" rtl="1">
              <a:lnSpc>
                <a:spcPct val="150000"/>
              </a:lnSpc>
              <a:spcBef>
                <a:spcPts val="0"/>
              </a:spcBef>
              <a:buClr>
                <a:srgbClr val="FF0000"/>
              </a:buClr>
              <a:buFont typeface="Wingdings" panose="05000000000000000000" pitchFamily="2" charset="2"/>
              <a:buChar char="ü"/>
            </a:pPr>
            <a:r>
              <a:rPr lang="fa-IR" sz="2700" dirty="0">
                <a:solidFill>
                  <a:schemeClr val="tx1">
                    <a:lumMod val="95000"/>
                    <a:lumOff val="5000"/>
                  </a:schemeClr>
                </a:solidFill>
                <a:cs typeface="B Zar" panose="00000400000000000000" pitchFamily="2" charset="-78"/>
              </a:rPr>
              <a:t>فرضیه همیشه ارتباط دو یا چند متغیر باهم را پیش بینی می کند.</a:t>
            </a:r>
          </a:p>
          <a:p>
            <a:pPr marL="457200" lvl="0" indent="-457200" algn="r" rtl="1">
              <a:lnSpc>
                <a:spcPct val="150000"/>
              </a:lnSpc>
              <a:spcBef>
                <a:spcPts val="0"/>
              </a:spcBef>
              <a:buClr>
                <a:srgbClr val="FF0000"/>
              </a:buClr>
              <a:buFont typeface="Wingdings" panose="05000000000000000000" pitchFamily="2" charset="2"/>
              <a:buChar char="ü"/>
            </a:pPr>
            <a:r>
              <a:rPr lang="fa-IR" sz="2700" dirty="0">
                <a:solidFill>
                  <a:schemeClr val="tx1">
                    <a:lumMod val="95000"/>
                    <a:lumOff val="5000"/>
                  </a:schemeClr>
                </a:solidFill>
                <a:cs typeface="B Zar" panose="00000400000000000000" pitchFamily="2" charset="-78"/>
              </a:rPr>
              <a:t>براي دستیابی به پاسخ یک متغیرواحد ، تدوین فرضیه عملی نیست.</a:t>
            </a:r>
          </a:p>
          <a:p>
            <a:pPr marL="457200" lvl="0" indent="-457200" algn="r" rtl="1">
              <a:lnSpc>
                <a:spcPct val="150000"/>
              </a:lnSpc>
              <a:spcBef>
                <a:spcPts val="0"/>
              </a:spcBef>
              <a:buClr>
                <a:srgbClr val="FF0000"/>
              </a:buClr>
              <a:buFont typeface="Wingdings" panose="05000000000000000000" pitchFamily="2" charset="2"/>
              <a:buChar char="ü"/>
            </a:pPr>
            <a:r>
              <a:rPr lang="fa-IR" sz="2700" dirty="0">
                <a:solidFill>
                  <a:schemeClr val="tx1">
                    <a:lumMod val="95000"/>
                    <a:lumOff val="5000"/>
                  </a:schemeClr>
                </a:solidFill>
                <a:cs typeface="B Zar" panose="00000400000000000000" pitchFamily="2" charset="-78"/>
              </a:rPr>
              <a:t>هر مطالعه تحلیلی می تواند و باید یک یا چند فرضیه داشته باشد.</a:t>
            </a:r>
          </a:p>
          <a:p>
            <a:pPr marL="457200" lvl="0" indent="-457200" algn="r" rtl="1">
              <a:lnSpc>
                <a:spcPct val="150000"/>
              </a:lnSpc>
              <a:spcBef>
                <a:spcPts val="0"/>
              </a:spcBef>
              <a:buClr>
                <a:srgbClr val="FF0000"/>
              </a:buClr>
              <a:buFont typeface="Wingdings" panose="05000000000000000000" pitchFamily="2" charset="2"/>
              <a:buChar char="ü"/>
            </a:pPr>
            <a:r>
              <a:rPr lang="fa-IR" sz="2700" dirty="0">
                <a:solidFill>
                  <a:schemeClr val="tx1">
                    <a:lumMod val="95000"/>
                    <a:lumOff val="5000"/>
                  </a:schemeClr>
                </a:solidFill>
                <a:cs typeface="B Zar" panose="00000400000000000000" pitchFamily="2" charset="-78"/>
              </a:rPr>
              <a:t>فرضیه بهتر است بصورت یک جمله خبري و مثبت بیان شود</a:t>
            </a:r>
            <a:r>
              <a:rPr lang="fa-IR" sz="2800" dirty="0">
                <a:solidFill>
                  <a:schemeClr val="tx1">
                    <a:lumMod val="95000"/>
                    <a:lumOff val="5000"/>
                  </a:schemeClr>
                </a:solidFill>
                <a:cs typeface="B Zar" panose="00000400000000000000" pitchFamily="2" charset="-78"/>
              </a:rPr>
              <a:t>.</a:t>
            </a:r>
          </a:p>
          <a:p>
            <a:pPr lvl="0" rtl="1">
              <a:lnSpc>
                <a:spcPct val="150000"/>
              </a:lnSpc>
              <a:spcBef>
                <a:spcPts val="0"/>
              </a:spcBef>
              <a:buClr>
                <a:srgbClr val="FF0000"/>
              </a:buClr>
            </a:pPr>
            <a:r>
              <a:rPr lang="fa-IR" sz="2800" dirty="0">
                <a:solidFill>
                  <a:srgbClr val="FF0000"/>
                </a:solidFill>
                <a:cs typeface="B Zar" panose="00000400000000000000" pitchFamily="2" charset="-78"/>
              </a:rPr>
              <a:t>کدام تحقیقات فرضیه دارند؟</a:t>
            </a:r>
          </a:p>
          <a:p>
            <a:pPr marL="457200" lvl="0" indent="-457200" algn="justLow" rtl="1">
              <a:spcBef>
                <a:spcPts val="0"/>
              </a:spcBef>
              <a:buClr>
                <a:srgbClr val="FF0000"/>
              </a:buClr>
              <a:buFont typeface="Wingdings" panose="05000000000000000000" pitchFamily="2" charset="2"/>
              <a:buChar char="§"/>
            </a:pPr>
            <a:r>
              <a:rPr lang="fa-IR" sz="2700" dirty="0">
                <a:solidFill>
                  <a:prstClr val="black"/>
                </a:solidFill>
                <a:cs typeface="B Zar" panose="00000400000000000000" pitchFamily="2" charset="-78"/>
              </a:rPr>
              <a:t>فرضیه بیشتر مخصوص مطالعاتی است که رابطه ی علت و معلولی را مورد بررسی قرارمی دهد.</a:t>
            </a:r>
            <a:endParaRPr lang="fa-IR" sz="2700" b="1" dirty="0">
              <a:solidFill>
                <a:prstClr val="black"/>
              </a:solidFill>
              <a:cs typeface="B Zar" panose="00000400000000000000" pitchFamily="2" charset="-78"/>
            </a:endParaRPr>
          </a:p>
          <a:p>
            <a:pPr marL="457200" lvl="0" indent="-457200" algn="justLow" rtl="1">
              <a:spcBef>
                <a:spcPts val="0"/>
              </a:spcBef>
              <a:buClr>
                <a:srgbClr val="FF0000"/>
              </a:buClr>
              <a:buFont typeface="Wingdings" panose="05000000000000000000" pitchFamily="2" charset="2"/>
              <a:buChar char="§"/>
            </a:pPr>
            <a:r>
              <a:rPr lang="fa-IR" sz="2700" dirty="0">
                <a:solidFill>
                  <a:prstClr val="black"/>
                </a:solidFill>
                <a:cs typeface="B Zar" panose="00000400000000000000" pitchFamily="2" charset="-78"/>
              </a:rPr>
              <a:t>اکثر مطالعات مشاهده اي تحلیلی و همه مطالعات مداخله اي و کارآزمایی ها، که موضوع هاي پژوهشی متضمن انجام </a:t>
            </a:r>
            <a:r>
              <a:rPr lang="fa-IR" sz="2700" dirty="0">
                <a:solidFill>
                  <a:srgbClr val="FF0000"/>
                </a:solidFill>
                <a:cs typeface="B Zar" panose="00000400000000000000" pitchFamily="2" charset="-78"/>
              </a:rPr>
              <a:t>مقایسه ها </a:t>
            </a:r>
            <a:r>
              <a:rPr lang="fa-IR" sz="2700" dirty="0">
                <a:solidFill>
                  <a:prstClr val="black"/>
                </a:solidFill>
                <a:cs typeface="B Zar" panose="00000400000000000000" pitchFamily="2" charset="-78"/>
              </a:rPr>
              <a:t>است،مشخص و تنظیم کردن حداقل یک فرضیه الزامی است.</a:t>
            </a:r>
            <a:endParaRPr lang="fa-IR" sz="2700" dirty="0">
              <a:solidFill>
                <a:srgbClr val="FF0000"/>
              </a:solidFill>
              <a:cs typeface="B Zar" panose="00000400000000000000" pitchFamily="2" charset="-78"/>
            </a:endParaRPr>
          </a:p>
          <a:p>
            <a:pPr lvl="0" algn="r" rtl="1">
              <a:lnSpc>
                <a:spcPct val="150000"/>
              </a:lnSpc>
              <a:spcBef>
                <a:spcPts val="0"/>
              </a:spcBef>
              <a:buClr>
                <a:srgbClr val="FF0000"/>
              </a:buClr>
            </a:pPr>
            <a:endParaRPr lang="en-US" sz="28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490072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normAutofit/>
          </a:bodyPr>
          <a:lstStyle/>
          <a:p>
            <a:pPr rtl="1"/>
            <a:r>
              <a:rPr lang="fa-IR" dirty="0">
                <a:latin typeface="IranNastaliq" pitchFamily="18" charset="0"/>
                <a:cs typeface="B Zar" panose="00000400000000000000" pitchFamily="2" charset="-78"/>
              </a:rPr>
              <a:t>انواع فرضیات آماری</a:t>
            </a:r>
          </a:p>
        </p:txBody>
      </p:sp>
      <p:sp>
        <p:nvSpPr>
          <p:cNvPr id="3" name="Subtitle 2"/>
          <p:cNvSpPr>
            <a:spLocks noGrp="1"/>
          </p:cNvSpPr>
          <p:nvPr>
            <p:ph type="subTitle" idx="1"/>
          </p:nvPr>
        </p:nvSpPr>
        <p:spPr>
          <a:xfrm>
            <a:off x="381000" y="771666"/>
            <a:ext cx="8382000" cy="5181600"/>
          </a:xfrm>
        </p:spPr>
        <p:txBody>
          <a:bodyPr>
            <a:noAutofit/>
          </a:bodyPr>
          <a:lstStyle/>
          <a:p>
            <a:pPr algn="justLow" rtl="1"/>
            <a:endParaRPr lang="fa-IR" sz="2800" dirty="0">
              <a:solidFill>
                <a:schemeClr val="tx1">
                  <a:lumMod val="95000"/>
                  <a:lumOff val="5000"/>
                </a:schemeClr>
              </a:solidFill>
              <a:cs typeface="B Zar" panose="00000400000000000000" pitchFamily="2" charset="-78"/>
            </a:endParaRPr>
          </a:p>
          <a:p>
            <a:pPr marL="571500" lvl="0" indent="-571500" algn="r" rtl="1">
              <a:lnSpc>
                <a:spcPct val="90000"/>
              </a:lnSpc>
              <a:spcBef>
                <a:spcPts val="1000"/>
              </a:spcBef>
              <a:defRPr/>
            </a:pPr>
            <a:r>
              <a:rPr lang="fa-IR" sz="2600" b="1" dirty="0">
                <a:solidFill>
                  <a:srgbClr val="FF0000"/>
                </a:solidFill>
                <a:cs typeface="B Zar" panose="00000400000000000000" pitchFamily="2" charset="-78"/>
              </a:rPr>
              <a:t>الف: فرض</a:t>
            </a:r>
            <a:r>
              <a:rPr lang="ar-SA" sz="2600" b="1" dirty="0">
                <a:solidFill>
                  <a:srgbClr val="FF0000"/>
                </a:solidFill>
                <a:cs typeface="B Zar" panose="00000400000000000000" pitchFamily="2" charset="-78"/>
              </a:rPr>
              <a:t>ي</a:t>
            </a:r>
            <a:r>
              <a:rPr lang="fa-IR" sz="2600" b="1" dirty="0">
                <a:solidFill>
                  <a:srgbClr val="FF0000"/>
                </a:solidFill>
                <a:cs typeface="B Zar" panose="00000400000000000000" pitchFamily="2" charset="-78"/>
              </a:rPr>
              <a:t>ه صفر </a:t>
            </a:r>
            <a:r>
              <a:rPr lang="ar-SA" sz="2600" b="1" dirty="0">
                <a:solidFill>
                  <a:srgbClr val="FF0000"/>
                </a:solidFill>
                <a:cs typeface="B Zar" panose="00000400000000000000" pitchFamily="2" charset="-78"/>
              </a:rPr>
              <a:t>ي</a:t>
            </a:r>
            <a:r>
              <a:rPr lang="fa-IR" sz="2600" b="1" dirty="0">
                <a:solidFill>
                  <a:srgbClr val="FF0000"/>
                </a:solidFill>
                <a:cs typeface="B Zar" panose="00000400000000000000" pitchFamily="2" charset="-78"/>
              </a:rPr>
              <a:t>ا خنث</a:t>
            </a:r>
            <a:r>
              <a:rPr lang="ar-SA" sz="2600" b="1" dirty="0">
                <a:solidFill>
                  <a:srgbClr val="FF0000"/>
                </a:solidFill>
                <a:cs typeface="B Zar" panose="00000400000000000000" pitchFamily="2" charset="-78"/>
              </a:rPr>
              <a:t>ي</a:t>
            </a:r>
            <a:r>
              <a:rPr lang="fa-IR" sz="2600" b="1" dirty="0">
                <a:solidFill>
                  <a:srgbClr val="FF0000"/>
                </a:solidFill>
                <a:cs typeface="B Zar" panose="00000400000000000000" pitchFamily="2" charset="-78"/>
              </a:rPr>
              <a:t> </a:t>
            </a:r>
            <a:r>
              <a:rPr lang="en-US" sz="2000" dirty="0">
                <a:solidFill>
                  <a:srgbClr val="FF0000"/>
                </a:solidFill>
                <a:latin typeface="Times New Roman" pitchFamily="18" charset="0"/>
                <a:cs typeface="Times New Roman" pitchFamily="18" charset="0"/>
              </a:rPr>
              <a:t>(</a:t>
            </a:r>
            <a:r>
              <a:rPr lang="en-US" sz="2800" dirty="0">
                <a:solidFill>
                  <a:srgbClr val="FF0000"/>
                </a:solidFill>
                <a:latin typeface="Times New Roman" pitchFamily="18" charset="0"/>
                <a:cs typeface="Times New Roman" pitchFamily="18" charset="0"/>
              </a:rPr>
              <a:t>H</a:t>
            </a:r>
            <a:r>
              <a:rPr lang="en-US" sz="2800" baseline="-25000" dirty="0">
                <a:solidFill>
                  <a:srgbClr val="FF0000"/>
                </a:solidFill>
                <a:latin typeface="Times New Roman" pitchFamily="18" charset="0"/>
                <a:cs typeface="Times New Roman" pitchFamily="18" charset="0"/>
              </a:rPr>
              <a:t>o</a:t>
            </a:r>
            <a:r>
              <a:rPr lang="en-US" sz="2000" dirty="0">
                <a:solidFill>
                  <a:srgbClr val="FF0000"/>
                </a:solidFill>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Null Hypothesis</a:t>
            </a:r>
            <a:r>
              <a:rPr lang="fa-IR" sz="2800" dirty="0">
                <a:solidFill>
                  <a:srgbClr val="FF0000"/>
                </a:solidFill>
              </a:rPr>
              <a:t> </a:t>
            </a:r>
          </a:p>
          <a:p>
            <a:pPr marL="571500" lvl="0" indent="-571500" algn="r" rtl="1">
              <a:lnSpc>
                <a:spcPct val="90000"/>
              </a:lnSpc>
              <a:spcBef>
                <a:spcPts val="1000"/>
              </a:spcBef>
              <a:defRPr/>
            </a:pPr>
            <a:r>
              <a:rPr lang="fa-IR" sz="2400" dirty="0">
                <a:solidFill>
                  <a:prstClr val="black"/>
                </a:solidFill>
                <a:cs typeface="B Zar" panose="00000400000000000000" pitchFamily="2" charset="-78"/>
              </a:rPr>
              <a:t>در ا</a:t>
            </a:r>
            <a:r>
              <a:rPr lang="ar-SA" sz="2400" dirty="0">
                <a:solidFill>
                  <a:prstClr val="black"/>
                </a:solidFill>
                <a:cs typeface="B Zar" panose="00000400000000000000" pitchFamily="2" charset="-78"/>
              </a:rPr>
              <a:t>ي</a:t>
            </a:r>
            <a:r>
              <a:rPr lang="fa-IR" sz="2400" dirty="0">
                <a:solidFill>
                  <a:prstClr val="black"/>
                </a:solidFill>
                <a:cs typeface="B Zar" panose="00000400000000000000" pitchFamily="2" charset="-78"/>
              </a:rPr>
              <a:t>ن نوع فرض</a:t>
            </a:r>
            <a:r>
              <a:rPr lang="ar-SA" sz="2400" dirty="0">
                <a:solidFill>
                  <a:prstClr val="black"/>
                </a:solidFill>
                <a:cs typeface="B Zar" panose="00000400000000000000" pitchFamily="2" charset="-78"/>
              </a:rPr>
              <a:t>ي</a:t>
            </a:r>
            <a:r>
              <a:rPr lang="fa-IR" sz="2400" dirty="0">
                <a:solidFill>
                  <a:prstClr val="black"/>
                </a:solidFill>
                <a:cs typeface="B Zar" panose="00000400000000000000" pitchFamily="2" charset="-78"/>
              </a:rPr>
              <a:t>ه هر گونه ارتباط، تفاوت </a:t>
            </a:r>
            <a:r>
              <a:rPr lang="ar-SA" sz="2400" dirty="0">
                <a:solidFill>
                  <a:prstClr val="black"/>
                </a:solidFill>
                <a:cs typeface="B Zar" panose="00000400000000000000" pitchFamily="2" charset="-78"/>
              </a:rPr>
              <a:t>ي</a:t>
            </a:r>
            <a:r>
              <a:rPr lang="fa-IR" sz="2400" dirty="0">
                <a:solidFill>
                  <a:prstClr val="black"/>
                </a:solidFill>
                <a:cs typeface="B Zar" panose="00000400000000000000" pitchFamily="2" charset="-78"/>
              </a:rPr>
              <a:t>ا تغ</a:t>
            </a:r>
            <a:r>
              <a:rPr lang="ar-SA" sz="2400" dirty="0">
                <a:solidFill>
                  <a:prstClr val="black"/>
                </a:solidFill>
                <a:cs typeface="B Zar" panose="00000400000000000000" pitchFamily="2" charset="-78"/>
              </a:rPr>
              <a:t>يي</a:t>
            </a:r>
            <a:r>
              <a:rPr lang="fa-IR" sz="2400" dirty="0">
                <a:solidFill>
                  <a:prstClr val="black"/>
                </a:solidFill>
                <a:cs typeface="B Zar" panose="00000400000000000000" pitchFamily="2" charset="-78"/>
              </a:rPr>
              <a:t>ر</a:t>
            </a:r>
            <a:r>
              <a:rPr lang="ar-SA" sz="2400" dirty="0">
                <a:solidFill>
                  <a:prstClr val="black"/>
                </a:solidFill>
                <a:cs typeface="B Zar" panose="00000400000000000000" pitchFamily="2" charset="-78"/>
              </a:rPr>
              <a:t>ي</a:t>
            </a:r>
            <a:r>
              <a:rPr lang="fa-IR" sz="2400" dirty="0">
                <a:solidFill>
                  <a:prstClr val="black"/>
                </a:solidFill>
                <a:cs typeface="B Zar" panose="00000400000000000000" pitchFamily="2" charset="-78"/>
              </a:rPr>
              <a:t> رد م</a:t>
            </a:r>
            <a:r>
              <a:rPr lang="ar-SA" sz="2400" dirty="0">
                <a:solidFill>
                  <a:prstClr val="black"/>
                </a:solidFill>
                <a:cs typeface="B Zar" panose="00000400000000000000" pitchFamily="2" charset="-78"/>
              </a:rPr>
              <a:t>ي‌</a:t>
            </a:r>
            <a:r>
              <a:rPr lang="fa-IR" sz="2400" dirty="0">
                <a:solidFill>
                  <a:prstClr val="black"/>
                </a:solidFill>
                <a:cs typeface="B Zar" panose="00000400000000000000" pitchFamily="2" charset="-78"/>
              </a:rPr>
              <a:t>شود</a:t>
            </a:r>
          </a:p>
          <a:p>
            <a:pPr marL="571500" lvl="0" indent="-571500" algn="r" rtl="1">
              <a:lnSpc>
                <a:spcPct val="90000"/>
              </a:lnSpc>
              <a:spcBef>
                <a:spcPts val="1000"/>
              </a:spcBef>
              <a:defRPr/>
            </a:pPr>
            <a:r>
              <a:rPr lang="fa-IR" sz="2400" dirty="0">
                <a:solidFill>
                  <a:prstClr val="black"/>
                </a:solidFill>
                <a:cs typeface="B Zar" panose="00000400000000000000" pitchFamily="2" charset="-78"/>
              </a:rPr>
              <a:t>مثال: دارو</a:t>
            </a:r>
            <a:r>
              <a:rPr lang="ar-SA" sz="2400" dirty="0">
                <a:solidFill>
                  <a:prstClr val="black"/>
                </a:solidFill>
                <a:cs typeface="B Zar" panose="00000400000000000000" pitchFamily="2" charset="-78"/>
              </a:rPr>
              <a:t>ي</a:t>
            </a:r>
            <a:r>
              <a:rPr lang="fa-IR" sz="2400" dirty="0">
                <a:solidFill>
                  <a:prstClr val="black"/>
                </a:solidFill>
                <a:cs typeface="B Zar" panose="00000400000000000000" pitchFamily="2" charset="-78"/>
              </a:rPr>
              <a:t> </a:t>
            </a:r>
            <a:r>
              <a:rPr lang="en-US" sz="2400" dirty="0">
                <a:solidFill>
                  <a:prstClr val="black"/>
                </a:solidFill>
                <a:latin typeface="Times New Roman" pitchFamily="18" charset="0"/>
                <a:cs typeface="B Zar" panose="00000400000000000000" pitchFamily="2" charset="-78"/>
              </a:rPr>
              <a:t>X</a:t>
            </a:r>
            <a:r>
              <a:rPr lang="fa-IR" sz="2400" dirty="0">
                <a:solidFill>
                  <a:prstClr val="black"/>
                </a:solidFill>
                <a:cs typeface="B Zar" panose="00000400000000000000" pitchFamily="2" charset="-78"/>
              </a:rPr>
              <a:t> بر رو</a:t>
            </a:r>
            <a:r>
              <a:rPr lang="ar-SA" sz="2400" dirty="0">
                <a:solidFill>
                  <a:prstClr val="black"/>
                </a:solidFill>
                <a:cs typeface="B Zar" panose="00000400000000000000" pitchFamily="2" charset="-78"/>
              </a:rPr>
              <a:t>ي</a:t>
            </a:r>
            <a:r>
              <a:rPr lang="fa-IR" sz="2400" dirty="0">
                <a:solidFill>
                  <a:prstClr val="black"/>
                </a:solidFill>
                <a:cs typeface="B Zar" panose="00000400000000000000" pitchFamily="2" charset="-78"/>
              </a:rPr>
              <a:t> فشار خون اثر</a:t>
            </a:r>
            <a:r>
              <a:rPr lang="ar-SA" sz="2400" dirty="0">
                <a:solidFill>
                  <a:prstClr val="black"/>
                </a:solidFill>
                <a:cs typeface="B Zar" panose="00000400000000000000" pitchFamily="2" charset="-78"/>
              </a:rPr>
              <a:t>ي</a:t>
            </a:r>
            <a:r>
              <a:rPr lang="fa-IR" sz="2400" dirty="0">
                <a:solidFill>
                  <a:prstClr val="black"/>
                </a:solidFill>
                <a:cs typeface="B Zar" panose="00000400000000000000" pitchFamily="2" charset="-78"/>
              </a:rPr>
              <a:t> ندارد</a:t>
            </a:r>
          </a:p>
          <a:p>
            <a:pPr marL="571500" lvl="0" indent="-571500" algn="r" rtl="1">
              <a:lnSpc>
                <a:spcPct val="90000"/>
              </a:lnSpc>
              <a:spcBef>
                <a:spcPts val="1000"/>
              </a:spcBef>
              <a:defRPr/>
            </a:pPr>
            <a:r>
              <a:rPr lang="fa-IR" sz="2600" b="1" dirty="0">
                <a:solidFill>
                  <a:srgbClr val="FF0000"/>
                </a:solidFill>
                <a:cs typeface="B Zar" panose="00000400000000000000" pitchFamily="2" charset="-78"/>
              </a:rPr>
              <a:t>ب: فرض</a:t>
            </a:r>
            <a:r>
              <a:rPr lang="ar-SA" sz="2600" b="1" dirty="0">
                <a:solidFill>
                  <a:srgbClr val="FF0000"/>
                </a:solidFill>
                <a:cs typeface="B Zar" panose="00000400000000000000" pitchFamily="2" charset="-78"/>
              </a:rPr>
              <a:t>ي</a:t>
            </a:r>
            <a:r>
              <a:rPr lang="fa-IR" sz="2600" b="1" dirty="0">
                <a:solidFill>
                  <a:srgbClr val="FF0000"/>
                </a:solidFill>
                <a:cs typeface="B Zar" panose="00000400000000000000" pitchFamily="2" charset="-78"/>
              </a:rPr>
              <a:t>ه تحق</a:t>
            </a:r>
            <a:r>
              <a:rPr lang="ar-SA" sz="2600" b="1" dirty="0">
                <a:solidFill>
                  <a:srgbClr val="FF0000"/>
                </a:solidFill>
                <a:cs typeface="B Zar" panose="00000400000000000000" pitchFamily="2" charset="-78"/>
              </a:rPr>
              <a:t>ي</a:t>
            </a:r>
            <a:r>
              <a:rPr lang="fa-IR" sz="2600" b="1" dirty="0">
                <a:solidFill>
                  <a:srgbClr val="FF0000"/>
                </a:solidFill>
                <a:cs typeface="B Zar" panose="00000400000000000000" pitchFamily="2" charset="-78"/>
              </a:rPr>
              <a:t>ق </a:t>
            </a:r>
            <a:r>
              <a:rPr lang="en-US" sz="2800" dirty="0">
                <a:solidFill>
                  <a:srgbClr val="FF0000"/>
                </a:solidFill>
                <a:latin typeface="Times New Roman" pitchFamily="18" charset="0"/>
                <a:cs typeface="Times New Roman" pitchFamily="18" charset="0"/>
              </a:rPr>
              <a:t>Hypothesis</a:t>
            </a:r>
            <a:r>
              <a:rPr lang="fa-IR" sz="2800" dirty="0">
                <a:solidFill>
                  <a:srgbClr val="FF0000"/>
                </a:solidFill>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Alternative or Research</a:t>
            </a:r>
            <a:r>
              <a:rPr lang="fa-IR" sz="2000" dirty="0">
                <a:solidFill>
                  <a:srgbClr val="FF0000"/>
                </a:solidFill>
                <a:latin typeface="Times New Roman" pitchFamily="18" charset="0"/>
                <a:cs typeface="Times New Roman" pitchFamily="18" charset="0"/>
              </a:rPr>
              <a:t> </a:t>
            </a:r>
            <a:r>
              <a:rPr lang="en-US" sz="2000" dirty="0">
                <a:solidFill>
                  <a:srgbClr val="FF0000"/>
                </a:solidFill>
                <a:latin typeface="Times New Roman" pitchFamily="18" charset="0"/>
                <a:cs typeface="Times New Roman" pitchFamily="18" charset="0"/>
              </a:rPr>
              <a:t>(</a:t>
            </a:r>
            <a:r>
              <a:rPr lang="en-US" sz="2800" dirty="0">
                <a:solidFill>
                  <a:srgbClr val="FF0000"/>
                </a:solidFill>
                <a:latin typeface="Times New Roman" pitchFamily="18" charset="0"/>
                <a:cs typeface="Times New Roman" pitchFamily="18" charset="0"/>
              </a:rPr>
              <a:t>H1</a:t>
            </a:r>
            <a:r>
              <a:rPr lang="en-US" sz="2000" dirty="0">
                <a:solidFill>
                  <a:srgbClr val="FF0000"/>
                </a:solidFill>
                <a:latin typeface="Times New Roman" pitchFamily="18" charset="0"/>
                <a:cs typeface="Times New Roman" pitchFamily="18" charset="0"/>
              </a:rPr>
              <a:t>)</a:t>
            </a:r>
            <a:r>
              <a:rPr lang="fa-IR" sz="2000" dirty="0">
                <a:solidFill>
                  <a:srgbClr val="FF0000"/>
                </a:solidFill>
                <a:latin typeface="Times New Roman" pitchFamily="18" charset="0"/>
                <a:cs typeface="Times New Roman" pitchFamily="18" charset="0"/>
              </a:rPr>
              <a:t> </a:t>
            </a:r>
          </a:p>
          <a:p>
            <a:pPr marL="571500" lvl="0" indent="-571500" algn="justLow" rtl="1">
              <a:lnSpc>
                <a:spcPct val="90000"/>
              </a:lnSpc>
              <a:spcBef>
                <a:spcPts val="1000"/>
              </a:spcBef>
              <a:defRPr/>
            </a:pPr>
            <a:r>
              <a:rPr lang="fa-IR" sz="2600" dirty="0">
                <a:solidFill>
                  <a:prstClr val="black"/>
                </a:solidFill>
                <a:cs typeface="B Zar" panose="00000400000000000000" pitchFamily="2" charset="-78"/>
              </a:rPr>
              <a:t>پ</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ش‌ب</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ن</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 و جهت‌گ</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ر</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 محقق را نشان م</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دهد</a:t>
            </a:r>
            <a:r>
              <a:rPr lang="fa-IR" sz="2600" dirty="0">
                <a:solidFill>
                  <a:prstClr val="black"/>
                </a:solidFill>
              </a:rPr>
              <a:t>.</a:t>
            </a:r>
          </a:p>
          <a:p>
            <a:pPr marL="571500" lvl="0" indent="-571500" algn="justLow" rtl="1">
              <a:lnSpc>
                <a:spcPct val="90000"/>
              </a:lnSpc>
              <a:spcBef>
                <a:spcPts val="1000"/>
              </a:spcBef>
              <a:defRPr/>
            </a:pPr>
            <a:r>
              <a:rPr lang="fa-IR" sz="2600" dirty="0">
                <a:solidFill>
                  <a:srgbClr val="FFFF00"/>
                </a:solidFill>
              </a:rPr>
              <a:t> </a:t>
            </a:r>
            <a:r>
              <a:rPr lang="en-US" sz="2800" dirty="0">
                <a:solidFill>
                  <a:srgbClr val="FF0000"/>
                </a:solidFill>
                <a:latin typeface="Times New Roman" pitchFamily="18" charset="0"/>
                <a:cs typeface="Times New Roman" pitchFamily="18" charset="0"/>
              </a:rPr>
              <a:t>H</a:t>
            </a:r>
            <a:r>
              <a:rPr lang="en-US" sz="2800" baseline="-25000" dirty="0">
                <a:solidFill>
                  <a:srgbClr val="FF0000"/>
                </a:solidFill>
                <a:latin typeface="Times New Roman" pitchFamily="18" charset="0"/>
                <a:cs typeface="Times New Roman" pitchFamily="18" charset="0"/>
              </a:rPr>
              <a:t>1</a:t>
            </a:r>
            <a:r>
              <a:rPr lang="fa-IR" sz="2600" dirty="0">
                <a:solidFill>
                  <a:srgbClr val="FF0000"/>
                </a:solidFill>
              </a:rPr>
              <a:t> </a:t>
            </a:r>
            <a:r>
              <a:rPr lang="fa-IR" sz="2600" dirty="0">
                <a:solidFill>
                  <a:srgbClr val="FF0000"/>
                </a:solidFill>
                <a:cs typeface="B Zar" panose="00000400000000000000" pitchFamily="2" charset="-78"/>
              </a:rPr>
              <a:t>به دو دسته تقس</a:t>
            </a:r>
            <a:r>
              <a:rPr lang="ar-SA" sz="2600" dirty="0">
                <a:solidFill>
                  <a:srgbClr val="FF0000"/>
                </a:solidFill>
                <a:cs typeface="B Zar" panose="00000400000000000000" pitchFamily="2" charset="-78"/>
              </a:rPr>
              <a:t>ي</a:t>
            </a:r>
            <a:r>
              <a:rPr lang="fa-IR" sz="2600" dirty="0">
                <a:solidFill>
                  <a:srgbClr val="FF0000"/>
                </a:solidFill>
                <a:cs typeface="B Zar" panose="00000400000000000000" pitchFamily="2" charset="-78"/>
              </a:rPr>
              <a:t>م م</a:t>
            </a:r>
            <a:r>
              <a:rPr lang="ar-SA" sz="2600" dirty="0">
                <a:solidFill>
                  <a:srgbClr val="FF0000"/>
                </a:solidFill>
                <a:cs typeface="B Zar" panose="00000400000000000000" pitchFamily="2" charset="-78"/>
              </a:rPr>
              <a:t>ي</a:t>
            </a:r>
            <a:r>
              <a:rPr lang="fa-IR" sz="2600" dirty="0">
                <a:solidFill>
                  <a:srgbClr val="FF0000"/>
                </a:solidFill>
                <a:cs typeface="B Zar" panose="00000400000000000000" pitchFamily="2" charset="-78"/>
              </a:rPr>
              <a:t> شود:</a:t>
            </a:r>
            <a:r>
              <a:rPr lang="fa-IR" sz="2600" dirty="0">
                <a:solidFill>
                  <a:srgbClr val="FFFF00"/>
                </a:solidFill>
                <a:cs typeface="B Zar" panose="00000400000000000000" pitchFamily="2" charset="-78"/>
              </a:rPr>
              <a:t> </a:t>
            </a:r>
          </a:p>
          <a:p>
            <a:pPr marL="571500" lvl="0" indent="-571500" algn="r" rtl="1">
              <a:lnSpc>
                <a:spcPct val="90000"/>
              </a:lnSpc>
              <a:spcBef>
                <a:spcPts val="1000"/>
              </a:spcBef>
              <a:buFont typeface="Arial" panose="020B0604020202020204" pitchFamily="34" charset="0"/>
              <a:buChar char="•"/>
              <a:defRPr/>
            </a:pPr>
            <a:r>
              <a:rPr lang="fa-IR" sz="2600" b="1" dirty="0">
                <a:solidFill>
                  <a:srgbClr val="FF0000"/>
                </a:solidFill>
                <a:cs typeface="B Zar" panose="00000400000000000000" pitchFamily="2" charset="-78"/>
              </a:rPr>
              <a:t>دو دامنه</a:t>
            </a:r>
            <a:r>
              <a:rPr lang="fa-IR" sz="2600" b="1" dirty="0">
                <a:solidFill>
                  <a:srgbClr val="FF0000"/>
                </a:solidFill>
              </a:rPr>
              <a:t>: </a:t>
            </a:r>
            <a:r>
              <a:rPr lang="fa-IR" sz="2600" dirty="0">
                <a:solidFill>
                  <a:prstClr val="black"/>
                </a:solidFill>
                <a:cs typeface="B Zar" panose="00000400000000000000" pitchFamily="2" charset="-78"/>
              </a:rPr>
              <a:t>ارتباط يا اختلاف را بدون در نظر گرفتن سمت و جهت ب</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ان م</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کند:</a:t>
            </a:r>
          </a:p>
          <a:p>
            <a:pPr marL="971550" lvl="1" indent="-571500" algn="r" rtl="1">
              <a:lnSpc>
                <a:spcPct val="90000"/>
              </a:lnSpc>
              <a:spcBef>
                <a:spcPts val="500"/>
              </a:spcBef>
              <a:buFont typeface="Arial" panose="020B0604020202020204" pitchFamily="34" charset="0"/>
              <a:buChar char="•"/>
              <a:defRPr/>
            </a:pPr>
            <a:r>
              <a:rPr lang="fa-IR" sz="2600" dirty="0">
                <a:solidFill>
                  <a:prstClr val="black"/>
                </a:solidFill>
                <a:cs typeface="B Zar" panose="00000400000000000000" pitchFamily="2" charset="-78"/>
              </a:rPr>
              <a:t>"دارو</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 </a:t>
            </a:r>
            <a:r>
              <a:rPr lang="en-US" sz="1800" dirty="0">
                <a:solidFill>
                  <a:prstClr val="black"/>
                </a:solidFill>
                <a:latin typeface="Times New Roman" pitchFamily="18" charset="0"/>
                <a:cs typeface="B Zar" panose="00000400000000000000" pitchFamily="2" charset="-78"/>
              </a:rPr>
              <a:t>X</a:t>
            </a:r>
            <a:r>
              <a:rPr lang="fa-IR" sz="1800" dirty="0">
                <a:solidFill>
                  <a:prstClr val="black"/>
                </a:solidFill>
                <a:cs typeface="B Zar" panose="00000400000000000000" pitchFamily="2" charset="-78"/>
              </a:rPr>
              <a:t> </a:t>
            </a:r>
            <a:r>
              <a:rPr lang="fa-IR" sz="2600" dirty="0">
                <a:solidFill>
                  <a:prstClr val="black"/>
                </a:solidFill>
                <a:cs typeface="B Zar" panose="00000400000000000000" pitchFamily="2" charset="-78"/>
              </a:rPr>
              <a:t>بر فشار خون موثر است"</a:t>
            </a:r>
          </a:p>
          <a:p>
            <a:pPr marL="571500" lvl="0" indent="-571500" algn="r" rtl="1">
              <a:lnSpc>
                <a:spcPct val="90000"/>
              </a:lnSpc>
              <a:spcBef>
                <a:spcPts val="1000"/>
              </a:spcBef>
              <a:buFont typeface="Arial" panose="020B0604020202020204" pitchFamily="34" charset="0"/>
              <a:buChar char="•"/>
              <a:defRPr/>
            </a:pPr>
            <a:r>
              <a:rPr lang="ar-SA" sz="2600" b="1" dirty="0">
                <a:solidFill>
                  <a:srgbClr val="FF0000"/>
                </a:solidFill>
                <a:cs typeface="B Zar" panose="00000400000000000000" pitchFamily="2" charset="-78"/>
              </a:rPr>
              <a:t>ي</a:t>
            </a:r>
            <a:r>
              <a:rPr lang="fa-IR" sz="2600" b="1" dirty="0">
                <a:solidFill>
                  <a:srgbClr val="FF0000"/>
                </a:solidFill>
                <a:cs typeface="B Zar" panose="00000400000000000000" pitchFamily="2" charset="-78"/>
              </a:rPr>
              <a:t>ک دامنه</a:t>
            </a:r>
            <a:r>
              <a:rPr lang="fa-IR" sz="2600" b="1" dirty="0">
                <a:solidFill>
                  <a:srgbClr val="FF0000"/>
                </a:solidFill>
              </a:rPr>
              <a:t>: </a:t>
            </a:r>
            <a:r>
              <a:rPr lang="fa-IR" sz="2600" dirty="0">
                <a:solidFill>
                  <a:prstClr val="black"/>
                </a:solidFill>
                <a:cs typeface="B Zar" panose="00000400000000000000" pitchFamily="2" charset="-78"/>
              </a:rPr>
              <a:t>جهت‌گ</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ر</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 محقق را در نوع ارتباط يا تفاوت ب</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ان م</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کند:</a:t>
            </a:r>
          </a:p>
          <a:p>
            <a:pPr marL="971550" lvl="1" indent="-571500" algn="r" rtl="1">
              <a:lnSpc>
                <a:spcPct val="90000"/>
              </a:lnSpc>
              <a:spcBef>
                <a:spcPts val="500"/>
              </a:spcBef>
              <a:buFont typeface="Arial" panose="020B0604020202020204" pitchFamily="34" charset="0"/>
              <a:buChar char="•"/>
              <a:defRPr/>
            </a:pPr>
            <a:r>
              <a:rPr lang="fa-IR" sz="2600" dirty="0">
                <a:solidFill>
                  <a:prstClr val="black"/>
                </a:solidFill>
                <a:cs typeface="B Zar" panose="00000400000000000000" pitchFamily="2" charset="-78"/>
              </a:rPr>
              <a:t> "دارو</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 </a:t>
            </a:r>
            <a:r>
              <a:rPr lang="en-US" sz="1800" dirty="0">
                <a:solidFill>
                  <a:prstClr val="black"/>
                </a:solidFill>
                <a:latin typeface="Times New Roman" pitchFamily="18" charset="0"/>
                <a:cs typeface="B Zar" panose="00000400000000000000" pitchFamily="2" charset="-78"/>
              </a:rPr>
              <a:t>X</a:t>
            </a:r>
            <a:r>
              <a:rPr lang="fa-IR" sz="2600" dirty="0">
                <a:solidFill>
                  <a:prstClr val="black"/>
                </a:solidFill>
                <a:latin typeface="Times New Roman" pitchFamily="18" charset="0"/>
                <a:cs typeface="B Zar" panose="00000400000000000000" pitchFamily="2" charset="-78"/>
              </a:rPr>
              <a:t> </a:t>
            </a:r>
            <a:r>
              <a:rPr lang="fa-IR" sz="2600" dirty="0">
                <a:solidFill>
                  <a:prstClr val="black"/>
                </a:solidFill>
                <a:cs typeface="B Zar" panose="00000400000000000000" pitchFamily="2" charset="-78"/>
              </a:rPr>
              <a:t>باعث کاهش فشار خون م</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شود</a:t>
            </a:r>
            <a:r>
              <a:rPr lang="fa-IR" sz="2600" dirty="0">
                <a:solidFill>
                  <a:prstClr val="black"/>
                </a:solidFill>
                <a:latin typeface="Times New Roman"/>
                <a:cs typeface="B Zar" panose="00000400000000000000" pitchFamily="2" charset="-78"/>
              </a:rPr>
              <a:t>"</a:t>
            </a:r>
            <a:r>
              <a:rPr lang="fa-IR" sz="2600" dirty="0">
                <a:solidFill>
                  <a:prstClr val="black"/>
                </a:solidFill>
                <a:cs typeface="B Zar" panose="00000400000000000000" pitchFamily="2" charset="-78"/>
              </a:rPr>
              <a:t>. </a:t>
            </a:r>
          </a:p>
          <a:p>
            <a:pPr marL="971550" lvl="1" indent="-571500" algn="r" rtl="1">
              <a:lnSpc>
                <a:spcPct val="90000"/>
              </a:lnSpc>
              <a:spcBef>
                <a:spcPts val="500"/>
              </a:spcBef>
              <a:buFont typeface="Arial" panose="020B0604020202020204" pitchFamily="34" charset="0"/>
              <a:buChar char="•"/>
              <a:defRPr/>
            </a:pPr>
            <a:r>
              <a:rPr lang="fa-IR" sz="2600" dirty="0">
                <a:solidFill>
                  <a:prstClr val="black"/>
                </a:solidFill>
                <a:cs typeface="B Zar" panose="00000400000000000000" pitchFamily="2" charset="-78"/>
              </a:rPr>
              <a:t>  " دارو</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 </a:t>
            </a:r>
            <a:r>
              <a:rPr lang="en-US" sz="1800" dirty="0">
                <a:solidFill>
                  <a:prstClr val="black"/>
                </a:solidFill>
                <a:latin typeface="Times New Roman" pitchFamily="18" charset="0"/>
                <a:cs typeface="B Zar" panose="00000400000000000000" pitchFamily="2" charset="-78"/>
              </a:rPr>
              <a:t>X</a:t>
            </a:r>
            <a:r>
              <a:rPr lang="fa-IR" sz="2600" dirty="0">
                <a:solidFill>
                  <a:prstClr val="black"/>
                </a:solidFill>
                <a:cs typeface="B Zar" panose="00000400000000000000" pitchFamily="2" charset="-78"/>
              </a:rPr>
              <a:t> باعث افزا</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ش فشار خون م</a:t>
            </a:r>
            <a:r>
              <a:rPr lang="ar-SA" sz="2600" dirty="0">
                <a:solidFill>
                  <a:prstClr val="black"/>
                </a:solidFill>
                <a:cs typeface="B Zar" panose="00000400000000000000" pitchFamily="2" charset="-78"/>
              </a:rPr>
              <a:t>ي</a:t>
            </a:r>
            <a:r>
              <a:rPr lang="fa-IR" sz="2600" dirty="0">
                <a:solidFill>
                  <a:prstClr val="black"/>
                </a:solidFill>
                <a:cs typeface="B Zar" panose="00000400000000000000" pitchFamily="2" charset="-78"/>
              </a:rPr>
              <a:t>‌شود"</a:t>
            </a:r>
            <a:endParaRPr lang="en-US" sz="2600" dirty="0">
              <a:solidFill>
                <a:prstClr val="black"/>
              </a:solidFill>
              <a:cs typeface="B Zar" panose="00000400000000000000" pitchFamily="2" charset="-78"/>
            </a:endParaRPr>
          </a:p>
          <a:p>
            <a:pPr algn="justLow" rtl="1"/>
            <a:endParaRPr lang="en-US" sz="28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4257473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pPr marL="571500" lvl="0" indent="-571500" rtl="1">
              <a:lnSpc>
                <a:spcPct val="90000"/>
              </a:lnSpc>
              <a:spcBef>
                <a:spcPts val="1000"/>
              </a:spcBef>
              <a:defRPr/>
            </a:pPr>
            <a:r>
              <a:rPr lang="fa-IR" sz="2600" b="1" dirty="0">
                <a:solidFill>
                  <a:srgbClr val="FF0000"/>
                </a:solidFill>
                <a:ea typeface="+mn-ea"/>
                <a:cs typeface="B Zar" panose="00000400000000000000" pitchFamily="2" charset="-78"/>
              </a:rPr>
              <a:t>فرض</a:t>
            </a:r>
            <a:r>
              <a:rPr lang="ar-SA" sz="2600" b="1" dirty="0">
                <a:solidFill>
                  <a:srgbClr val="FF0000"/>
                </a:solidFill>
                <a:ea typeface="+mn-ea"/>
                <a:cs typeface="B Zar" panose="00000400000000000000" pitchFamily="2" charset="-78"/>
              </a:rPr>
              <a:t>ي</a:t>
            </a:r>
            <a:r>
              <a:rPr lang="fa-IR" sz="2600" b="1" dirty="0">
                <a:solidFill>
                  <a:srgbClr val="FF0000"/>
                </a:solidFill>
                <a:ea typeface="+mn-ea"/>
                <a:cs typeface="B Zar" panose="00000400000000000000" pitchFamily="2" charset="-78"/>
              </a:rPr>
              <a:t>ه صفر </a:t>
            </a:r>
            <a:r>
              <a:rPr lang="ar-SA" sz="2600" b="1" dirty="0">
                <a:solidFill>
                  <a:srgbClr val="FF0000"/>
                </a:solidFill>
                <a:ea typeface="+mn-ea"/>
                <a:cs typeface="B Zar" panose="00000400000000000000" pitchFamily="2" charset="-78"/>
              </a:rPr>
              <a:t>ي</a:t>
            </a:r>
            <a:r>
              <a:rPr lang="fa-IR" sz="2600" b="1" dirty="0">
                <a:solidFill>
                  <a:srgbClr val="FF0000"/>
                </a:solidFill>
                <a:ea typeface="+mn-ea"/>
                <a:cs typeface="B Zar" panose="00000400000000000000" pitchFamily="2" charset="-78"/>
              </a:rPr>
              <a:t>ا خنث</a:t>
            </a:r>
            <a:r>
              <a:rPr lang="ar-SA" sz="2600" b="1" dirty="0">
                <a:solidFill>
                  <a:srgbClr val="FF0000"/>
                </a:solidFill>
                <a:ea typeface="+mn-ea"/>
                <a:cs typeface="B Zar" panose="00000400000000000000" pitchFamily="2" charset="-78"/>
              </a:rPr>
              <a:t>ي</a:t>
            </a:r>
            <a:r>
              <a:rPr lang="fa-IR" sz="2600" b="1" dirty="0">
                <a:solidFill>
                  <a:srgbClr val="FF0000"/>
                </a:solidFill>
                <a:ea typeface="+mn-ea"/>
                <a:cs typeface="B Zar" panose="00000400000000000000" pitchFamily="2" charset="-78"/>
              </a:rPr>
              <a:t> </a:t>
            </a:r>
            <a:r>
              <a:rPr lang="en-US" sz="2000" dirty="0">
                <a:solidFill>
                  <a:srgbClr val="FF0000"/>
                </a:solidFill>
                <a:latin typeface="Times New Roman" pitchFamily="18" charset="0"/>
                <a:ea typeface="+mn-ea"/>
                <a:cs typeface="Times New Roman" pitchFamily="18" charset="0"/>
              </a:rPr>
              <a:t>(</a:t>
            </a:r>
            <a:r>
              <a:rPr lang="en-US" sz="2800" dirty="0">
                <a:solidFill>
                  <a:srgbClr val="FF0000"/>
                </a:solidFill>
                <a:latin typeface="Times New Roman" pitchFamily="18" charset="0"/>
                <a:ea typeface="+mn-ea"/>
                <a:cs typeface="Times New Roman" pitchFamily="18" charset="0"/>
              </a:rPr>
              <a:t>H</a:t>
            </a:r>
            <a:r>
              <a:rPr lang="en-US" sz="2800" baseline="-25000" dirty="0">
                <a:solidFill>
                  <a:srgbClr val="FF0000"/>
                </a:solidFill>
                <a:latin typeface="Times New Roman" pitchFamily="18" charset="0"/>
                <a:ea typeface="+mn-ea"/>
                <a:cs typeface="Times New Roman" pitchFamily="18" charset="0"/>
              </a:rPr>
              <a:t>o</a:t>
            </a:r>
            <a:r>
              <a:rPr lang="en-US" sz="2000" dirty="0">
                <a:solidFill>
                  <a:srgbClr val="FF0000"/>
                </a:solidFill>
                <a:latin typeface="Times New Roman" pitchFamily="18" charset="0"/>
                <a:ea typeface="+mn-ea"/>
                <a:cs typeface="Times New Roman" pitchFamily="18" charset="0"/>
              </a:rPr>
              <a:t>) </a:t>
            </a:r>
            <a:r>
              <a:rPr lang="en-US" sz="2800" dirty="0">
                <a:solidFill>
                  <a:srgbClr val="FF0000"/>
                </a:solidFill>
                <a:latin typeface="Times New Roman" pitchFamily="18" charset="0"/>
                <a:ea typeface="+mn-ea"/>
                <a:cs typeface="Times New Roman" pitchFamily="18" charset="0"/>
              </a:rPr>
              <a:t>Null Hypothesis</a:t>
            </a:r>
            <a:r>
              <a:rPr lang="fa-IR" sz="2800" dirty="0">
                <a:solidFill>
                  <a:srgbClr val="FF0000"/>
                </a:solidFill>
                <a:ea typeface="+mn-ea"/>
                <a:cs typeface="Arial" panose="020B0604020202020204" pitchFamily="34" charset="0"/>
              </a:rPr>
              <a:t> </a:t>
            </a:r>
          </a:p>
        </p:txBody>
      </p:sp>
      <p:sp>
        <p:nvSpPr>
          <p:cNvPr id="3" name="Subtitle 2"/>
          <p:cNvSpPr>
            <a:spLocks noGrp="1"/>
          </p:cNvSpPr>
          <p:nvPr>
            <p:ph type="subTitle" idx="1"/>
          </p:nvPr>
        </p:nvSpPr>
        <p:spPr>
          <a:xfrm>
            <a:off x="381000" y="1357312"/>
            <a:ext cx="8382000" cy="5181600"/>
          </a:xfrm>
        </p:spPr>
        <p:txBody>
          <a:bodyPr>
            <a:noAutofit/>
          </a:bodyPr>
          <a:lstStyle/>
          <a:p>
            <a:pPr marL="228600" lvl="0" indent="-228600" algn="r" rtl="1">
              <a:spcBef>
                <a:spcPts val="1000"/>
              </a:spcBef>
              <a:buFont typeface="Arial" panose="020B0604020202020204" pitchFamily="34" charset="0"/>
              <a:buChar char="•"/>
              <a:defRPr/>
            </a:pPr>
            <a:r>
              <a:rPr lang="fa-IR" sz="2800" dirty="0">
                <a:solidFill>
                  <a:prstClr val="black"/>
                </a:solidFill>
                <a:cs typeface="B Zar" panose="00000400000000000000" pitchFamily="2" charset="-78"/>
              </a:rPr>
              <a:t>در ا</a:t>
            </a:r>
            <a:r>
              <a:rPr lang="ar-SA" sz="2800" dirty="0">
                <a:solidFill>
                  <a:prstClr val="black"/>
                </a:solidFill>
                <a:cs typeface="B Zar" panose="00000400000000000000" pitchFamily="2" charset="-78"/>
              </a:rPr>
              <a:t>ي</a:t>
            </a:r>
            <a:r>
              <a:rPr lang="fa-IR" sz="2800" dirty="0">
                <a:solidFill>
                  <a:prstClr val="black"/>
                </a:solidFill>
                <a:cs typeface="B Zar" panose="00000400000000000000" pitchFamily="2" charset="-78"/>
              </a:rPr>
              <a:t>نجا فرض م</a:t>
            </a:r>
            <a:r>
              <a:rPr lang="ar-SA" sz="2800" dirty="0">
                <a:solidFill>
                  <a:prstClr val="black"/>
                </a:solidFill>
                <a:cs typeface="B Zar" panose="00000400000000000000" pitchFamily="2" charset="-78"/>
              </a:rPr>
              <a:t>ي</a:t>
            </a:r>
            <a:r>
              <a:rPr lang="fa-IR" sz="2800" dirty="0">
                <a:solidFill>
                  <a:prstClr val="black"/>
                </a:solidFill>
                <a:cs typeface="B Zar" panose="00000400000000000000" pitchFamily="2" charset="-78"/>
              </a:rPr>
              <a:t> کن</a:t>
            </a:r>
            <a:r>
              <a:rPr lang="ar-SA" sz="2800" dirty="0">
                <a:solidFill>
                  <a:prstClr val="black"/>
                </a:solidFill>
                <a:cs typeface="B Zar" panose="00000400000000000000" pitchFamily="2" charset="-78"/>
              </a:rPr>
              <a:t>ي</a:t>
            </a:r>
            <a:r>
              <a:rPr lang="fa-IR" sz="2800" dirty="0">
                <a:solidFill>
                  <a:prstClr val="black"/>
                </a:solidFill>
                <a:cs typeface="B Zar" panose="00000400000000000000" pitchFamily="2" charset="-78"/>
              </a:rPr>
              <a:t>د که ه</a:t>
            </a:r>
            <a:r>
              <a:rPr lang="ar-SA" sz="2800" dirty="0">
                <a:solidFill>
                  <a:prstClr val="black"/>
                </a:solidFill>
                <a:cs typeface="B Zar" panose="00000400000000000000" pitchFamily="2" charset="-78"/>
              </a:rPr>
              <a:t>ي</a:t>
            </a:r>
            <a:r>
              <a:rPr lang="fa-IR" sz="2800" dirty="0">
                <a:solidFill>
                  <a:prstClr val="black"/>
                </a:solidFill>
                <a:cs typeface="B Zar" panose="00000400000000000000" pitchFamily="2" charset="-78"/>
              </a:rPr>
              <a:t>چگونه ارتباط</a:t>
            </a:r>
            <a:r>
              <a:rPr lang="ar-SA" sz="2800" dirty="0">
                <a:solidFill>
                  <a:prstClr val="black"/>
                </a:solidFill>
                <a:cs typeface="B Zar" panose="00000400000000000000" pitchFamily="2" charset="-78"/>
              </a:rPr>
              <a:t>ي</a:t>
            </a:r>
            <a:r>
              <a:rPr lang="fa-IR" sz="2800" dirty="0">
                <a:solidFill>
                  <a:prstClr val="black"/>
                </a:solidFill>
                <a:cs typeface="B Zar" panose="00000400000000000000" pitchFamily="2" charset="-78"/>
              </a:rPr>
              <a:t> ب</a:t>
            </a:r>
            <a:r>
              <a:rPr lang="ar-SA" sz="2800" dirty="0">
                <a:solidFill>
                  <a:prstClr val="black"/>
                </a:solidFill>
                <a:cs typeface="B Zar" panose="00000400000000000000" pitchFamily="2" charset="-78"/>
              </a:rPr>
              <a:t>ي</a:t>
            </a:r>
            <a:r>
              <a:rPr lang="fa-IR" sz="2800" dirty="0">
                <a:solidFill>
                  <a:prstClr val="black"/>
                </a:solidFill>
                <a:cs typeface="B Zar" panose="00000400000000000000" pitchFamily="2" charset="-78"/>
              </a:rPr>
              <a:t>ن متغ</a:t>
            </a:r>
            <a:r>
              <a:rPr lang="ar-SA" sz="2800" dirty="0">
                <a:solidFill>
                  <a:prstClr val="black"/>
                </a:solidFill>
                <a:cs typeface="B Zar" panose="00000400000000000000" pitchFamily="2" charset="-78"/>
              </a:rPr>
              <a:t>ي</a:t>
            </a:r>
            <a:r>
              <a:rPr lang="fa-IR" sz="2800" dirty="0">
                <a:solidFill>
                  <a:prstClr val="black"/>
                </a:solidFill>
                <a:cs typeface="B Zar" panose="00000400000000000000" pitchFamily="2" charset="-78"/>
              </a:rPr>
              <a:t>رها</a:t>
            </a:r>
            <a:r>
              <a:rPr lang="ar-SA" sz="2800" dirty="0">
                <a:solidFill>
                  <a:prstClr val="black"/>
                </a:solidFill>
                <a:cs typeface="B Zar" panose="00000400000000000000" pitchFamily="2" charset="-78"/>
              </a:rPr>
              <a:t>ي</a:t>
            </a:r>
            <a:r>
              <a:rPr lang="fa-IR" sz="2800" dirty="0">
                <a:solidFill>
                  <a:prstClr val="black"/>
                </a:solidFill>
                <a:cs typeface="B Zar" panose="00000400000000000000" pitchFamily="2" charset="-78"/>
              </a:rPr>
              <a:t>تان وجود ندارد.</a:t>
            </a:r>
          </a:p>
          <a:p>
            <a:pPr marL="685800" lvl="1" indent="-228600" algn="r" rtl="1">
              <a:spcBef>
                <a:spcPts val="500"/>
              </a:spcBef>
              <a:buFont typeface="Arial" panose="020B0604020202020204" pitchFamily="34" charset="0"/>
              <a:buChar char="•"/>
              <a:defRPr/>
            </a:pPr>
            <a:r>
              <a:rPr lang="fa-IR" dirty="0">
                <a:solidFill>
                  <a:prstClr val="black"/>
                </a:solidFill>
                <a:cs typeface="B Zar" panose="00000400000000000000" pitchFamily="2" charset="-78"/>
              </a:rPr>
              <a:t>از لحاظ </a:t>
            </a:r>
            <a:r>
              <a:rPr lang="fa-IR" dirty="0">
                <a:solidFill>
                  <a:srgbClr val="FF0000"/>
                </a:solidFill>
                <a:cs typeface="B Zar" panose="00000400000000000000" pitchFamily="2" charset="-78"/>
              </a:rPr>
              <a:t>آمار</a:t>
            </a:r>
            <a:r>
              <a:rPr lang="ar-SA" dirty="0">
                <a:solidFill>
                  <a:srgbClr val="FF0000"/>
                </a:solidFill>
                <a:cs typeface="B Zar" panose="00000400000000000000" pitchFamily="2" charset="-78"/>
              </a:rPr>
              <a:t>ي</a:t>
            </a:r>
            <a:r>
              <a:rPr lang="fa-IR" dirty="0">
                <a:solidFill>
                  <a:srgbClr val="FF0000"/>
                </a:solidFill>
                <a:cs typeface="B Zar" panose="00000400000000000000" pitchFamily="2" charset="-78"/>
              </a:rPr>
              <a:t> و در تجز</a:t>
            </a:r>
            <a:r>
              <a:rPr lang="ar-SA" dirty="0">
                <a:solidFill>
                  <a:srgbClr val="FF0000"/>
                </a:solidFill>
                <a:cs typeface="B Zar" panose="00000400000000000000" pitchFamily="2" charset="-78"/>
              </a:rPr>
              <a:t>ي</a:t>
            </a:r>
            <a:r>
              <a:rPr lang="fa-IR" dirty="0">
                <a:solidFill>
                  <a:srgbClr val="FF0000"/>
                </a:solidFill>
                <a:cs typeface="B Zar" panose="00000400000000000000" pitchFamily="2" charset="-78"/>
              </a:rPr>
              <a:t>ه و تحل</a:t>
            </a:r>
            <a:r>
              <a:rPr lang="ar-SA" dirty="0">
                <a:solidFill>
                  <a:srgbClr val="FF0000"/>
                </a:solidFill>
                <a:cs typeface="B Zar" panose="00000400000000000000" pitchFamily="2" charset="-78"/>
              </a:rPr>
              <a:t>ي</a:t>
            </a:r>
            <a:r>
              <a:rPr lang="fa-IR" dirty="0">
                <a:solidFill>
                  <a:srgbClr val="FF0000"/>
                </a:solidFill>
                <a:cs typeface="B Zar" panose="00000400000000000000" pitchFamily="2" charset="-78"/>
              </a:rPr>
              <a:t>ل </a:t>
            </a:r>
            <a:r>
              <a:rPr lang="fa-IR" dirty="0">
                <a:solidFill>
                  <a:prstClr val="black"/>
                </a:solidFill>
                <a:cs typeface="B Zar" panose="00000400000000000000" pitchFamily="2" charset="-78"/>
              </a:rPr>
              <a:t>داده ها</a:t>
            </a:r>
            <a:r>
              <a:rPr lang="ar-SA" dirty="0">
                <a:solidFill>
                  <a:prstClr val="black"/>
                </a:solidFill>
                <a:cs typeface="B Zar" panose="00000400000000000000" pitchFamily="2" charset="-78"/>
              </a:rPr>
              <a:t>ي</a:t>
            </a:r>
            <a:r>
              <a:rPr lang="fa-IR" dirty="0">
                <a:solidFill>
                  <a:prstClr val="black"/>
                </a:solidFill>
                <a:cs typeface="B Zar" panose="00000400000000000000" pitchFamily="2" charset="-78"/>
              </a:rPr>
              <a:t> تحق</a:t>
            </a:r>
            <a:r>
              <a:rPr lang="ar-SA" dirty="0">
                <a:solidFill>
                  <a:prstClr val="black"/>
                </a:solidFill>
                <a:cs typeface="B Zar" panose="00000400000000000000" pitchFamily="2" charset="-78"/>
              </a:rPr>
              <a:t>ي</a:t>
            </a:r>
            <a:r>
              <a:rPr lang="fa-IR" dirty="0">
                <a:solidFill>
                  <a:prstClr val="black"/>
                </a:solidFill>
                <a:cs typeface="B Zar" panose="00000400000000000000" pitchFamily="2" charset="-78"/>
              </a:rPr>
              <a:t>ق </a:t>
            </a:r>
            <a:r>
              <a:rPr lang="fa-IR" dirty="0">
                <a:solidFill>
                  <a:srgbClr val="FF0000"/>
                </a:solidFill>
                <a:cs typeface="B Zar" panose="00000400000000000000" pitchFamily="2" charset="-78"/>
              </a:rPr>
              <a:t>بیشتر</a:t>
            </a:r>
            <a:r>
              <a:rPr lang="fa-IR" b="1" dirty="0">
                <a:solidFill>
                  <a:srgbClr val="FF0000"/>
                </a:solidFill>
                <a:cs typeface="B Zar" panose="00000400000000000000" pitchFamily="2" charset="-78"/>
              </a:rPr>
              <a:t> </a:t>
            </a:r>
            <a:r>
              <a:rPr lang="fa-IR" dirty="0">
                <a:solidFill>
                  <a:srgbClr val="FF0000"/>
                </a:solidFill>
                <a:cs typeface="B Zar" panose="00000400000000000000" pitchFamily="2" charset="-78"/>
              </a:rPr>
              <a:t>با ا</a:t>
            </a:r>
            <a:r>
              <a:rPr lang="ar-SA" dirty="0">
                <a:solidFill>
                  <a:srgbClr val="FF0000"/>
                </a:solidFill>
                <a:cs typeface="B Zar" panose="00000400000000000000" pitchFamily="2" charset="-78"/>
              </a:rPr>
              <a:t>ي</a:t>
            </a:r>
            <a:r>
              <a:rPr lang="fa-IR" dirty="0">
                <a:solidFill>
                  <a:srgbClr val="FF0000"/>
                </a:solidFill>
                <a:cs typeface="B Zar" panose="00000400000000000000" pitchFamily="2" charset="-78"/>
              </a:rPr>
              <a:t>ن فرض</a:t>
            </a:r>
            <a:r>
              <a:rPr lang="ar-SA" dirty="0">
                <a:solidFill>
                  <a:srgbClr val="FF0000"/>
                </a:solidFill>
                <a:cs typeface="B Zar" panose="00000400000000000000" pitchFamily="2" charset="-78"/>
              </a:rPr>
              <a:t>ي</a:t>
            </a:r>
            <a:r>
              <a:rPr lang="fa-IR" dirty="0">
                <a:solidFill>
                  <a:srgbClr val="FF0000"/>
                </a:solidFill>
                <a:cs typeface="B Zar" panose="00000400000000000000" pitchFamily="2" charset="-78"/>
              </a:rPr>
              <a:t>ه کار </a:t>
            </a:r>
            <a:r>
              <a:rPr lang="fa-IR" dirty="0">
                <a:solidFill>
                  <a:prstClr val="black"/>
                </a:solidFill>
                <a:cs typeface="B Zar" panose="00000400000000000000" pitchFamily="2" charset="-78"/>
              </a:rPr>
              <a:t>م</a:t>
            </a:r>
            <a:r>
              <a:rPr lang="ar-SA" dirty="0">
                <a:solidFill>
                  <a:prstClr val="black"/>
                </a:solidFill>
                <a:cs typeface="B Zar" panose="00000400000000000000" pitchFamily="2" charset="-78"/>
              </a:rPr>
              <a:t>ي</a:t>
            </a:r>
            <a:r>
              <a:rPr lang="fa-IR" dirty="0">
                <a:solidFill>
                  <a:prstClr val="black"/>
                </a:solidFill>
                <a:cs typeface="B Zar" panose="00000400000000000000" pitchFamily="2" charset="-78"/>
              </a:rPr>
              <a:t> شود. </a:t>
            </a:r>
          </a:p>
          <a:p>
            <a:pPr marL="685800" lvl="1" indent="-228600" algn="r" rtl="1">
              <a:spcBef>
                <a:spcPts val="500"/>
              </a:spcBef>
              <a:defRPr/>
            </a:pPr>
            <a:r>
              <a:rPr lang="fa-IR" b="1" dirty="0">
                <a:solidFill>
                  <a:prstClr val="black"/>
                </a:solidFill>
                <a:cs typeface="B Zar" panose="00000400000000000000" pitchFamily="2" charset="-78"/>
              </a:rPr>
              <a:t>مثال :</a:t>
            </a:r>
          </a:p>
          <a:p>
            <a:pPr marL="685800" lvl="1" indent="-228600" rtl="1">
              <a:spcBef>
                <a:spcPts val="500"/>
              </a:spcBef>
              <a:defRPr/>
            </a:pPr>
            <a:r>
              <a:rPr lang="fa-IR" dirty="0">
                <a:solidFill>
                  <a:srgbClr val="FF0000"/>
                </a:solidFill>
                <a:cs typeface="B Zar" panose="00000400000000000000" pitchFamily="2" charset="-78"/>
              </a:rPr>
              <a:t>ب</a:t>
            </a:r>
            <a:r>
              <a:rPr lang="ar-SA" dirty="0">
                <a:solidFill>
                  <a:srgbClr val="FF0000"/>
                </a:solidFill>
                <a:cs typeface="B Zar" panose="00000400000000000000" pitchFamily="2" charset="-78"/>
              </a:rPr>
              <a:t>ي</a:t>
            </a:r>
            <a:r>
              <a:rPr lang="fa-IR" dirty="0">
                <a:solidFill>
                  <a:srgbClr val="FF0000"/>
                </a:solidFill>
                <a:cs typeface="B Zar" panose="00000400000000000000" pitchFamily="2" charset="-78"/>
              </a:rPr>
              <a:t>ن مصرف پروبیوتیک و شدت اسهال ارتباط</a:t>
            </a:r>
            <a:r>
              <a:rPr lang="ar-SA" dirty="0">
                <a:solidFill>
                  <a:srgbClr val="FF0000"/>
                </a:solidFill>
                <a:cs typeface="B Zar" panose="00000400000000000000" pitchFamily="2" charset="-78"/>
              </a:rPr>
              <a:t>ي</a:t>
            </a:r>
            <a:r>
              <a:rPr lang="fa-IR" dirty="0">
                <a:solidFill>
                  <a:srgbClr val="FF0000"/>
                </a:solidFill>
                <a:cs typeface="B Zar" panose="00000400000000000000" pitchFamily="2" charset="-78"/>
              </a:rPr>
              <a:t> </a:t>
            </a:r>
            <a:r>
              <a:rPr lang="fa-IR" u="sng" dirty="0">
                <a:solidFill>
                  <a:srgbClr val="FF0000"/>
                </a:solidFill>
                <a:cs typeface="B Zar" panose="00000400000000000000" pitchFamily="2" charset="-78"/>
              </a:rPr>
              <a:t>وجود ندارد</a:t>
            </a:r>
            <a:r>
              <a:rPr lang="fa-IR" dirty="0">
                <a:solidFill>
                  <a:srgbClr val="FF0000"/>
                </a:solidFill>
                <a:cs typeface="B Zar" panose="00000400000000000000" pitchFamily="2" charset="-78"/>
              </a:rPr>
              <a:t>.</a:t>
            </a:r>
          </a:p>
          <a:p>
            <a:pPr marL="685800" lvl="1" indent="-228600" rtl="1">
              <a:spcBef>
                <a:spcPts val="500"/>
              </a:spcBef>
              <a:defRPr/>
            </a:pPr>
            <a:endParaRPr lang="fa-IR" b="1" dirty="0">
              <a:solidFill>
                <a:prstClr val="black"/>
              </a:solidFill>
              <a:cs typeface="B Zar" panose="00000400000000000000" pitchFamily="2" charset="-78"/>
            </a:endParaRPr>
          </a:p>
          <a:p>
            <a:pPr marL="685800" lvl="1" indent="-228600" algn="r" rtl="1">
              <a:spcBef>
                <a:spcPts val="500"/>
              </a:spcBef>
              <a:buFont typeface="Arial" panose="020B0604020202020204" pitchFamily="34" charset="0"/>
              <a:buChar char="•"/>
              <a:defRPr/>
            </a:pPr>
            <a:r>
              <a:rPr lang="fa-IR" dirty="0">
                <a:solidFill>
                  <a:prstClr val="black"/>
                </a:solidFill>
                <a:cs typeface="B Zar" panose="00000400000000000000" pitchFamily="2" charset="-78"/>
              </a:rPr>
              <a:t>پس از محاسبات آمار</a:t>
            </a:r>
            <a:r>
              <a:rPr lang="ar-SA" dirty="0">
                <a:solidFill>
                  <a:prstClr val="black"/>
                </a:solidFill>
                <a:cs typeface="B Zar" panose="00000400000000000000" pitchFamily="2" charset="-78"/>
              </a:rPr>
              <a:t>ي</a:t>
            </a:r>
            <a:r>
              <a:rPr lang="fa-IR" dirty="0">
                <a:solidFill>
                  <a:prstClr val="black"/>
                </a:solidFill>
                <a:cs typeface="B Zar" panose="00000400000000000000" pitchFamily="2" charset="-78"/>
              </a:rPr>
              <a:t> در تحق</a:t>
            </a:r>
            <a:r>
              <a:rPr lang="ar-SA" dirty="0">
                <a:solidFill>
                  <a:prstClr val="black"/>
                </a:solidFill>
                <a:cs typeface="B Zar" panose="00000400000000000000" pitchFamily="2" charset="-78"/>
              </a:rPr>
              <a:t>ي</a:t>
            </a:r>
            <a:r>
              <a:rPr lang="fa-IR" dirty="0">
                <a:solidFill>
                  <a:prstClr val="black"/>
                </a:solidFill>
                <a:cs typeface="B Zar" panose="00000400000000000000" pitchFamily="2" charset="-78"/>
              </a:rPr>
              <a:t>ق خود م</a:t>
            </a:r>
            <a:r>
              <a:rPr lang="ar-SA" dirty="0">
                <a:solidFill>
                  <a:prstClr val="black"/>
                </a:solidFill>
                <a:cs typeface="B Zar" panose="00000400000000000000" pitchFamily="2" charset="-78"/>
              </a:rPr>
              <a:t>ي</a:t>
            </a:r>
            <a:r>
              <a:rPr lang="fa-IR" dirty="0">
                <a:solidFill>
                  <a:prstClr val="black"/>
                </a:solidFill>
                <a:cs typeface="B Zar" panose="00000400000000000000" pitchFamily="2" charset="-78"/>
              </a:rPr>
              <a:t> گو</a:t>
            </a:r>
            <a:r>
              <a:rPr lang="ar-SA" dirty="0">
                <a:solidFill>
                  <a:prstClr val="black"/>
                </a:solidFill>
                <a:cs typeface="B Zar" panose="00000400000000000000" pitchFamily="2" charset="-78"/>
              </a:rPr>
              <a:t>يي</a:t>
            </a:r>
            <a:r>
              <a:rPr lang="fa-IR" dirty="0">
                <a:solidFill>
                  <a:prstClr val="black"/>
                </a:solidFill>
                <a:cs typeface="B Zar" panose="00000400000000000000" pitchFamily="2" charset="-78"/>
              </a:rPr>
              <a:t>د فرض</a:t>
            </a:r>
            <a:r>
              <a:rPr lang="ar-SA" dirty="0">
                <a:solidFill>
                  <a:prstClr val="black"/>
                </a:solidFill>
                <a:cs typeface="B Zar" panose="00000400000000000000" pitchFamily="2" charset="-78"/>
              </a:rPr>
              <a:t>ي</a:t>
            </a:r>
            <a:r>
              <a:rPr lang="fa-IR" dirty="0">
                <a:solidFill>
                  <a:prstClr val="black"/>
                </a:solidFill>
                <a:cs typeface="B Zar" panose="00000400000000000000" pitchFamily="2" charset="-78"/>
              </a:rPr>
              <a:t>ه صفر قبول </a:t>
            </a:r>
            <a:r>
              <a:rPr lang="ar-SA" dirty="0">
                <a:solidFill>
                  <a:prstClr val="black"/>
                </a:solidFill>
                <a:cs typeface="B Zar" panose="00000400000000000000" pitchFamily="2" charset="-78"/>
              </a:rPr>
              <a:t>ي</a:t>
            </a:r>
            <a:r>
              <a:rPr lang="fa-IR" dirty="0">
                <a:solidFill>
                  <a:prstClr val="black"/>
                </a:solidFill>
                <a:cs typeface="B Zar" panose="00000400000000000000" pitchFamily="2" charset="-78"/>
              </a:rPr>
              <a:t>ا رد شده است.</a:t>
            </a:r>
          </a:p>
          <a:p>
            <a:pPr marL="685800" lvl="1" indent="-228600" algn="r" rtl="1">
              <a:spcBef>
                <a:spcPts val="500"/>
              </a:spcBef>
              <a:buFont typeface="Arial" panose="020B0604020202020204" pitchFamily="34" charset="0"/>
              <a:buChar char="•"/>
              <a:defRPr/>
            </a:pPr>
            <a:r>
              <a:rPr lang="fa-IR" dirty="0">
                <a:solidFill>
                  <a:srgbClr val="FF0000"/>
                </a:solidFill>
                <a:cs typeface="B Zar" panose="00000400000000000000" pitchFamily="2" charset="-78"/>
              </a:rPr>
              <a:t>رد شدن </a:t>
            </a:r>
            <a:r>
              <a:rPr lang="fa-IR" dirty="0">
                <a:solidFill>
                  <a:prstClr val="black"/>
                </a:solidFill>
                <a:cs typeface="B Zar" panose="00000400000000000000" pitchFamily="2" charset="-78"/>
              </a:rPr>
              <a:t>فرض</a:t>
            </a:r>
            <a:r>
              <a:rPr lang="ar-SA" dirty="0">
                <a:solidFill>
                  <a:prstClr val="black"/>
                </a:solidFill>
                <a:cs typeface="B Zar" panose="00000400000000000000" pitchFamily="2" charset="-78"/>
              </a:rPr>
              <a:t>ي</a:t>
            </a:r>
            <a:r>
              <a:rPr lang="fa-IR" dirty="0">
                <a:solidFill>
                  <a:prstClr val="black"/>
                </a:solidFill>
                <a:cs typeface="B Zar" panose="00000400000000000000" pitchFamily="2" charset="-78"/>
              </a:rPr>
              <a:t>ه صفر به ا</a:t>
            </a:r>
            <a:r>
              <a:rPr lang="ar-SA" dirty="0">
                <a:solidFill>
                  <a:prstClr val="black"/>
                </a:solidFill>
                <a:cs typeface="B Zar" panose="00000400000000000000" pitchFamily="2" charset="-78"/>
              </a:rPr>
              <a:t>ي</a:t>
            </a:r>
            <a:r>
              <a:rPr lang="fa-IR" dirty="0">
                <a:solidFill>
                  <a:prstClr val="black"/>
                </a:solidFill>
                <a:cs typeface="B Zar" panose="00000400000000000000" pitchFamily="2" charset="-78"/>
              </a:rPr>
              <a:t>ن معنا است که در مطالعه شما ب</a:t>
            </a:r>
            <a:r>
              <a:rPr lang="ar-SA" dirty="0">
                <a:solidFill>
                  <a:prstClr val="black"/>
                </a:solidFill>
                <a:cs typeface="B Zar" panose="00000400000000000000" pitchFamily="2" charset="-78"/>
              </a:rPr>
              <a:t>ي</a:t>
            </a:r>
            <a:r>
              <a:rPr lang="fa-IR" dirty="0">
                <a:solidFill>
                  <a:prstClr val="black"/>
                </a:solidFill>
                <a:cs typeface="B Zar" panose="00000400000000000000" pitchFamily="2" charset="-78"/>
              </a:rPr>
              <a:t>ن متغ</a:t>
            </a:r>
            <a:r>
              <a:rPr lang="ar-SA" dirty="0">
                <a:solidFill>
                  <a:prstClr val="black"/>
                </a:solidFill>
                <a:cs typeface="B Zar" panose="00000400000000000000" pitchFamily="2" charset="-78"/>
              </a:rPr>
              <a:t>ي</a:t>
            </a:r>
            <a:r>
              <a:rPr lang="fa-IR" dirty="0">
                <a:solidFill>
                  <a:prstClr val="black"/>
                </a:solidFill>
                <a:cs typeface="B Zar" panose="00000400000000000000" pitchFamily="2" charset="-78"/>
              </a:rPr>
              <a:t>رها </a:t>
            </a:r>
            <a:r>
              <a:rPr lang="fa-IR" dirty="0">
                <a:solidFill>
                  <a:srgbClr val="FF0000"/>
                </a:solidFill>
                <a:cs typeface="B Zar" panose="00000400000000000000" pitchFamily="2" charset="-78"/>
              </a:rPr>
              <a:t>ارتباط وجود دارد</a:t>
            </a:r>
            <a:endParaRPr lang="en-US" dirty="0">
              <a:solidFill>
                <a:srgbClr val="FF0000"/>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6121902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40057"/>
            <a:ext cx="8382000" cy="838199"/>
          </a:xfrm>
          <a:solidFill>
            <a:srgbClr val="FFFF00"/>
          </a:solidFill>
          <a:ln>
            <a:solidFill>
              <a:srgbClr val="00B0F0"/>
            </a:solidFill>
          </a:ln>
        </p:spPr>
        <p:txBody>
          <a:bodyPr>
            <a:normAutofit/>
          </a:bodyPr>
          <a:lstStyle/>
          <a:p>
            <a:pPr rtl="1"/>
            <a:r>
              <a:rPr lang="fa-IR" sz="2800" b="1" dirty="0">
                <a:solidFill>
                  <a:srgbClr val="FF0000"/>
                </a:solidFill>
                <a:ea typeface="+mn-ea"/>
                <a:cs typeface="Arial" panose="020B0604020202020204" pitchFamily="34" charset="0"/>
              </a:rPr>
              <a:t>فرض</a:t>
            </a:r>
            <a:r>
              <a:rPr lang="ar-SA" sz="2800" b="1" dirty="0">
                <a:solidFill>
                  <a:srgbClr val="FF0000"/>
                </a:solidFill>
                <a:ea typeface="+mn-ea"/>
                <a:cs typeface="Arial" panose="020B0604020202020204" pitchFamily="34" charset="0"/>
              </a:rPr>
              <a:t>ي</a:t>
            </a:r>
            <a:r>
              <a:rPr lang="fa-IR" sz="2800" b="1" dirty="0">
                <a:solidFill>
                  <a:srgbClr val="FF0000"/>
                </a:solidFill>
                <a:ea typeface="+mn-ea"/>
                <a:cs typeface="Arial" panose="020B0604020202020204" pitchFamily="34" charset="0"/>
              </a:rPr>
              <a:t>ه تحق</a:t>
            </a:r>
            <a:r>
              <a:rPr lang="ar-SA" sz="2800" b="1" dirty="0">
                <a:solidFill>
                  <a:srgbClr val="FF0000"/>
                </a:solidFill>
                <a:ea typeface="+mn-ea"/>
                <a:cs typeface="Arial" panose="020B0604020202020204" pitchFamily="34" charset="0"/>
              </a:rPr>
              <a:t>ي</a:t>
            </a:r>
            <a:r>
              <a:rPr lang="fa-IR" sz="2800" b="1" dirty="0">
                <a:solidFill>
                  <a:srgbClr val="FF0000"/>
                </a:solidFill>
                <a:ea typeface="+mn-ea"/>
                <a:cs typeface="Arial" panose="020B0604020202020204" pitchFamily="34" charset="0"/>
              </a:rPr>
              <a:t>ق </a:t>
            </a:r>
            <a:r>
              <a:rPr lang="en-US" sz="2800" dirty="0">
                <a:solidFill>
                  <a:srgbClr val="FF0000"/>
                </a:solidFill>
                <a:latin typeface="Times New Roman" pitchFamily="18" charset="0"/>
                <a:ea typeface="+mn-ea"/>
                <a:cs typeface="Times New Roman" pitchFamily="18" charset="0"/>
              </a:rPr>
              <a:t>Hypothesis</a:t>
            </a:r>
            <a:r>
              <a:rPr lang="fa-IR" sz="2800" dirty="0">
                <a:solidFill>
                  <a:srgbClr val="FF0000"/>
                </a:solidFill>
                <a:latin typeface="Times New Roman" pitchFamily="18" charset="0"/>
                <a:ea typeface="+mn-ea"/>
              </a:rPr>
              <a:t> </a:t>
            </a:r>
            <a:r>
              <a:rPr lang="en-US" sz="2800" dirty="0">
                <a:solidFill>
                  <a:srgbClr val="FF0000"/>
                </a:solidFill>
                <a:latin typeface="Times New Roman" pitchFamily="18" charset="0"/>
                <a:ea typeface="+mn-ea"/>
                <a:cs typeface="Times New Roman" pitchFamily="18" charset="0"/>
              </a:rPr>
              <a:t>Alternative or Research</a:t>
            </a:r>
            <a:r>
              <a:rPr lang="fa-IR" sz="2800" dirty="0">
                <a:solidFill>
                  <a:srgbClr val="FF0000"/>
                </a:solidFill>
                <a:latin typeface="Times New Roman" pitchFamily="18" charset="0"/>
                <a:ea typeface="+mn-ea"/>
              </a:rPr>
              <a:t> </a:t>
            </a:r>
            <a:r>
              <a:rPr lang="en-US" sz="2800" dirty="0">
                <a:solidFill>
                  <a:srgbClr val="FF0000"/>
                </a:solidFill>
                <a:latin typeface="Times New Roman" pitchFamily="18" charset="0"/>
                <a:ea typeface="+mn-ea"/>
                <a:cs typeface="Times New Roman" pitchFamily="18" charset="0"/>
              </a:rPr>
              <a:t>(H1)</a:t>
            </a:r>
            <a:endParaRPr lang="fa-IR" sz="2800" dirty="0">
              <a:latin typeface="IranNastaliq" pitchFamily="18" charset="0"/>
              <a:cs typeface="B Zar" panose="00000400000000000000" pitchFamily="2" charset="-78"/>
            </a:endParaRPr>
          </a:p>
        </p:txBody>
      </p:sp>
      <p:sp>
        <p:nvSpPr>
          <p:cNvPr id="3" name="Subtitle 2"/>
          <p:cNvSpPr>
            <a:spLocks noGrp="1"/>
          </p:cNvSpPr>
          <p:nvPr>
            <p:ph type="subTitle" idx="1"/>
          </p:nvPr>
        </p:nvSpPr>
        <p:spPr>
          <a:xfrm>
            <a:off x="381000" y="1239671"/>
            <a:ext cx="8382000" cy="5181600"/>
          </a:xfrm>
        </p:spPr>
        <p:txBody>
          <a:bodyPr>
            <a:noAutofit/>
          </a:bodyPr>
          <a:lstStyle/>
          <a:p>
            <a:pPr marL="552450" lvl="0" indent="-457200" algn="r" rtl="1">
              <a:lnSpc>
                <a:spcPct val="150000"/>
              </a:lnSpc>
              <a:spcBef>
                <a:spcPts val="1000"/>
              </a:spcBef>
              <a:buClr>
                <a:srgbClr val="FF0000"/>
              </a:buClr>
              <a:buFont typeface="Arial" panose="020B0604020202020204" pitchFamily="34" charset="0"/>
              <a:buChar char="•"/>
            </a:pPr>
            <a:r>
              <a:rPr lang="fa-IR" sz="2800" dirty="0">
                <a:solidFill>
                  <a:prstClr val="black"/>
                </a:solidFill>
                <a:cs typeface="B Zar" panose="00000400000000000000" pitchFamily="2" charset="-78"/>
              </a:rPr>
              <a:t>فرضیه مقابل که ارتباط بین متغیرها را تایید می کند. این فرضیه ممکن است </a:t>
            </a:r>
          </a:p>
          <a:p>
            <a:pPr marL="95250" lvl="0" algn="r" rtl="1">
              <a:lnSpc>
                <a:spcPct val="150000"/>
              </a:lnSpc>
              <a:spcBef>
                <a:spcPts val="1000"/>
              </a:spcBef>
              <a:buClr>
                <a:srgbClr val="FF0000"/>
              </a:buClr>
            </a:pPr>
            <a:r>
              <a:rPr lang="fa-IR" sz="2800" dirty="0">
                <a:solidFill>
                  <a:prstClr val="black"/>
                </a:solidFill>
                <a:cs typeface="Times New Roman" panose="02020603050405020304" pitchFamily="18" charset="0"/>
              </a:rPr>
              <a:t>     </a:t>
            </a:r>
            <a:r>
              <a:rPr lang="fa-IR" sz="2800" u="sng" dirty="0">
                <a:solidFill>
                  <a:srgbClr val="FF0000"/>
                </a:solidFill>
                <a:cs typeface="B Zar" panose="00000400000000000000" pitchFamily="2" charset="-78"/>
              </a:rPr>
              <a:t>دو دامنه </a:t>
            </a:r>
            <a:r>
              <a:rPr lang="fa-IR" sz="2800" dirty="0">
                <a:solidFill>
                  <a:prstClr val="black"/>
                </a:solidFill>
                <a:cs typeface="B Zar" panose="00000400000000000000" pitchFamily="2" charset="-78"/>
              </a:rPr>
              <a:t>باشد و جهت خاصی را دنبال نکند.</a:t>
            </a:r>
          </a:p>
          <a:p>
            <a:pPr marL="685800" lvl="1" indent="-228600" rtl="1">
              <a:lnSpc>
                <a:spcPct val="150000"/>
              </a:lnSpc>
              <a:spcBef>
                <a:spcPts val="500"/>
              </a:spcBef>
            </a:pPr>
            <a:r>
              <a:rPr lang="fa-IR" dirty="0">
                <a:solidFill>
                  <a:srgbClr val="FF0000"/>
                </a:solidFill>
                <a:cs typeface="B Zar" panose="00000400000000000000" pitchFamily="2" charset="-78"/>
              </a:rPr>
              <a:t>مصرف مواد پروبیوتیک با شدت اسهال رابطه دارد.</a:t>
            </a:r>
          </a:p>
          <a:p>
            <a:pPr marL="552450" lvl="1" indent="-457200" algn="r" rtl="1">
              <a:lnSpc>
                <a:spcPct val="150000"/>
              </a:lnSpc>
              <a:spcBef>
                <a:spcPts val="500"/>
              </a:spcBef>
              <a:buClr>
                <a:srgbClr val="FF0000"/>
              </a:buClr>
              <a:buFont typeface="Arial" panose="020B0604020202020204" pitchFamily="34" charset="0"/>
              <a:buChar char="•"/>
            </a:pPr>
            <a:r>
              <a:rPr lang="fa-IR" sz="3200" dirty="0">
                <a:solidFill>
                  <a:prstClr val="black"/>
                </a:solidFill>
                <a:cs typeface="B Zar" panose="00000400000000000000" pitchFamily="2" charset="-78"/>
              </a:rPr>
              <a:t>یا ممکن است </a:t>
            </a:r>
            <a:r>
              <a:rPr lang="fa-IR" sz="3200" u="sng" dirty="0">
                <a:solidFill>
                  <a:srgbClr val="FF0000"/>
                </a:solidFill>
                <a:cs typeface="B Zar" panose="00000400000000000000" pitchFamily="2" charset="-78"/>
              </a:rPr>
              <a:t>یک دامنه </a:t>
            </a:r>
            <a:r>
              <a:rPr lang="fa-IR" sz="3200" dirty="0">
                <a:solidFill>
                  <a:prstClr val="black"/>
                </a:solidFill>
                <a:cs typeface="B Zar" panose="00000400000000000000" pitchFamily="2" charset="-78"/>
              </a:rPr>
              <a:t>باشد و جهت ارتباط را نیز تعیین کند.</a:t>
            </a:r>
          </a:p>
          <a:p>
            <a:pPr marL="685800" lvl="1" indent="-228600" rtl="1">
              <a:lnSpc>
                <a:spcPct val="150000"/>
              </a:lnSpc>
              <a:spcBef>
                <a:spcPts val="500"/>
              </a:spcBef>
            </a:pPr>
            <a:r>
              <a:rPr lang="fa-IR" dirty="0">
                <a:solidFill>
                  <a:srgbClr val="FF0000"/>
                </a:solidFill>
                <a:cs typeface="B Zar" panose="00000400000000000000" pitchFamily="2" charset="-78"/>
              </a:rPr>
              <a:t>مصرف مواد پروبیوتیک شدت اسهال را کاهش می دهد.</a:t>
            </a:r>
          </a:p>
          <a:p>
            <a:pPr algn="justLow" rtl="1"/>
            <a:endParaRPr lang="en-US" sz="22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4603115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82000" cy="838199"/>
          </a:xfrm>
          <a:solidFill>
            <a:srgbClr val="FFFF00"/>
          </a:solidFill>
          <a:ln>
            <a:solidFill>
              <a:srgbClr val="00B0F0"/>
            </a:solidFill>
          </a:ln>
        </p:spPr>
        <p:txBody>
          <a:bodyPr/>
          <a:lstStyle/>
          <a:p>
            <a:r>
              <a:rPr lang="fa-IR" dirty="0">
                <a:latin typeface="IranNastaliq" pitchFamily="18" charset="0"/>
                <a:cs typeface="B Zar" panose="00000400000000000000" pitchFamily="2" charset="-78"/>
              </a:rPr>
              <a:t> تمرین برای فرضیات پژوهش</a:t>
            </a:r>
          </a:p>
        </p:txBody>
      </p:sp>
      <p:sp>
        <p:nvSpPr>
          <p:cNvPr id="3" name="Subtitle 2"/>
          <p:cNvSpPr>
            <a:spLocks noGrp="1"/>
          </p:cNvSpPr>
          <p:nvPr>
            <p:ph type="subTitle" idx="1"/>
          </p:nvPr>
        </p:nvSpPr>
        <p:spPr>
          <a:xfrm>
            <a:off x="76200" y="1600199"/>
            <a:ext cx="8839200" cy="4821071"/>
          </a:xfrm>
        </p:spPr>
        <p:txBody>
          <a:bodyPr>
            <a:noAutofit/>
          </a:bodyPr>
          <a:lstStyle/>
          <a:p>
            <a:pPr lvl="0" algn="r" defTabSz="457200" rtl="1">
              <a:spcBef>
                <a:spcPts val="1000"/>
              </a:spcBef>
              <a:buClr>
                <a:srgbClr val="1E5155">
                  <a:lumMod val="40000"/>
                  <a:lumOff val="60000"/>
                </a:srgbClr>
              </a:buClr>
              <a:buSzPct val="80000"/>
            </a:pPr>
            <a:r>
              <a:rPr lang="fa-IR" sz="2400" dirty="0">
                <a:solidFill>
                  <a:schemeClr val="tx1">
                    <a:lumMod val="95000"/>
                    <a:lumOff val="5000"/>
                  </a:schemeClr>
                </a:solidFill>
                <a:latin typeface="Century Gothic" panose="020B0502020202020204"/>
                <a:ea typeface="+mj-ea"/>
                <a:cs typeface="B Zar" panose="00000400000000000000" pitchFamily="2" charset="-78"/>
              </a:rPr>
              <a:t>برای اهداف ویژه تحلیلی زیر ، فرضیه پژوهش بنویسید(</a:t>
            </a:r>
            <a:r>
              <a:rPr lang="fa-IR" sz="2400" dirty="0">
                <a:solidFill>
                  <a:srgbClr val="0070C0"/>
                </a:solidFill>
                <a:latin typeface="Century Gothic" panose="020B0502020202020204"/>
                <a:ea typeface="+mj-ea"/>
                <a:cs typeface="B Zar" panose="00000400000000000000" pitchFamily="2" charset="-78"/>
              </a:rPr>
              <a:t>فرضیه دو دامنه</a:t>
            </a:r>
            <a:r>
              <a:rPr lang="fa-IR" sz="2400" dirty="0">
                <a:solidFill>
                  <a:schemeClr val="tx1">
                    <a:lumMod val="95000"/>
                    <a:lumOff val="5000"/>
                  </a:schemeClr>
                </a:solidFill>
                <a:latin typeface="Century Gothic" panose="020B0502020202020204"/>
                <a:ea typeface="+mj-ea"/>
                <a:cs typeface="B Zar" panose="00000400000000000000" pitchFamily="2" charset="-78"/>
              </a:rPr>
              <a:t>):</a:t>
            </a:r>
          </a:p>
          <a:p>
            <a:pPr lvl="0" algn="r" defTabSz="457200" rtl="1">
              <a:spcBef>
                <a:spcPts val="1000"/>
              </a:spcBef>
              <a:buClr>
                <a:srgbClr val="1E5155">
                  <a:lumMod val="40000"/>
                  <a:lumOff val="60000"/>
                </a:srgbClr>
              </a:buClr>
              <a:buSzPct val="80000"/>
            </a:pPr>
            <a:r>
              <a:rPr lang="fa-IR" sz="2000" dirty="0">
                <a:solidFill>
                  <a:schemeClr val="tx1">
                    <a:lumMod val="95000"/>
                    <a:lumOff val="5000"/>
                  </a:schemeClr>
                </a:solidFill>
                <a:latin typeface="Century Gothic" panose="020B0502020202020204"/>
                <a:ea typeface="+mj-ea"/>
                <a:cs typeface="B Zar" panose="00000400000000000000" pitchFamily="2" charset="-78"/>
              </a:rPr>
              <a:t>1- </a:t>
            </a:r>
            <a:r>
              <a:rPr lang="ar-SA" sz="2000" dirty="0">
                <a:solidFill>
                  <a:schemeClr val="tx1">
                    <a:lumMod val="95000"/>
                    <a:lumOff val="5000"/>
                  </a:schemeClr>
                </a:solidFill>
                <a:latin typeface="Century Gothic" panose="020B0502020202020204"/>
                <a:ea typeface="+mj-ea"/>
                <a:cs typeface="B Zar" panose="00000400000000000000" pitchFamily="2" charset="-78"/>
              </a:rPr>
              <a:t>تعیین ارتبا ط بین مشاهده مشاجره بین والدین و نمره عزت نفس در دانش آموزان دبیرستانی</a:t>
            </a:r>
            <a:r>
              <a:rPr lang="fa-IR" sz="2000" dirty="0">
                <a:solidFill>
                  <a:schemeClr val="tx1">
                    <a:lumMod val="95000"/>
                    <a:lumOff val="5000"/>
                  </a:schemeClr>
                </a:solidFill>
                <a:latin typeface="Century Gothic" panose="020B0502020202020204"/>
                <a:ea typeface="+mj-ea"/>
                <a:cs typeface="B Zar" panose="00000400000000000000" pitchFamily="2" charset="-78"/>
              </a:rPr>
              <a:t> شهر بندرعباس</a:t>
            </a:r>
          </a:p>
          <a:p>
            <a:pPr lvl="0" algn="r" defTabSz="457200" rtl="1">
              <a:spcBef>
                <a:spcPts val="1000"/>
              </a:spcBef>
              <a:buClr>
                <a:srgbClr val="1E5155">
                  <a:lumMod val="40000"/>
                  <a:lumOff val="60000"/>
                </a:srgbClr>
              </a:buClr>
              <a:buSzPct val="80000"/>
            </a:pPr>
            <a:r>
              <a:rPr lang="fa-IR" sz="2000" dirty="0">
                <a:solidFill>
                  <a:schemeClr val="tx1">
                    <a:lumMod val="95000"/>
                    <a:lumOff val="5000"/>
                  </a:schemeClr>
                </a:solidFill>
                <a:latin typeface="Century Gothic" panose="020B0502020202020204"/>
                <a:ea typeface="+mj-ea"/>
                <a:cs typeface="B Zar" panose="00000400000000000000" pitchFamily="2" charset="-78"/>
              </a:rPr>
              <a:t>2- </a:t>
            </a:r>
            <a:r>
              <a:rPr lang="ar-SA" sz="2000" dirty="0">
                <a:solidFill>
                  <a:schemeClr val="tx1">
                    <a:lumMod val="95000"/>
                    <a:lumOff val="5000"/>
                  </a:schemeClr>
                </a:solidFill>
                <a:latin typeface="Century Gothic" panose="020B0502020202020204"/>
                <a:ea typeface="+mj-ea"/>
                <a:cs typeface="B Zar" panose="00000400000000000000" pitchFamily="2" charset="-78"/>
              </a:rPr>
              <a:t>تعیین ارتبا ط بین مشاهده مشاجره بین والدین و نمره </a:t>
            </a:r>
            <a:r>
              <a:rPr lang="fa-IR" sz="2000" dirty="0">
                <a:solidFill>
                  <a:schemeClr val="tx1">
                    <a:lumMod val="95000"/>
                    <a:lumOff val="5000"/>
                  </a:schemeClr>
                </a:solidFill>
                <a:latin typeface="Century Gothic" panose="020B0502020202020204"/>
                <a:ea typeface="+mj-ea"/>
                <a:cs typeface="B Zar" panose="00000400000000000000" pitchFamily="2" charset="-78"/>
              </a:rPr>
              <a:t>ناامی</a:t>
            </a:r>
            <a:r>
              <a:rPr lang="ar-SA" sz="2000" dirty="0">
                <a:solidFill>
                  <a:schemeClr val="tx1">
                    <a:lumMod val="95000"/>
                    <a:lumOff val="5000"/>
                  </a:schemeClr>
                </a:solidFill>
                <a:latin typeface="Century Gothic" panose="020B0502020202020204"/>
                <a:ea typeface="+mj-ea"/>
                <a:cs typeface="B Zar" panose="00000400000000000000" pitchFamily="2" charset="-78"/>
              </a:rPr>
              <a:t>د</a:t>
            </a:r>
            <a:r>
              <a:rPr lang="fa-IR" sz="2000" dirty="0">
                <a:solidFill>
                  <a:schemeClr val="tx1">
                    <a:lumMod val="95000"/>
                    <a:lumOff val="5000"/>
                  </a:schemeClr>
                </a:solidFill>
                <a:latin typeface="Century Gothic" panose="020B0502020202020204"/>
                <a:ea typeface="+mj-ea"/>
                <a:cs typeface="B Zar" panose="00000400000000000000" pitchFamily="2" charset="-78"/>
              </a:rPr>
              <a:t>ی د</a:t>
            </a:r>
            <a:r>
              <a:rPr lang="ar-SA" sz="2000" dirty="0">
                <a:solidFill>
                  <a:schemeClr val="tx1">
                    <a:lumMod val="95000"/>
                    <a:lumOff val="5000"/>
                  </a:schemeClr>
                </a:solidFill>
                <a:latin typeface="Century Gothic" panose="020B0502020202020204"/>
                <a:ea typeface="+mj-ea"/>
                <a:cs typeface="B Zar" panose="00000400000000000000" pitchFamily="2" charset="-78"/>
              </a:rPr>
              <a:t>ر دانش آموزان دبیرستانی</a:t>
            </a:r>
            <a:r>
              <a:rPr lang="fa-IR" sz="2000" dirty="0">
                <a:solidFill>
                  <a:schemeClr val="tx1">
                    <a:lumMod val="95000"/>
                    <a:lumOff val="5000"/>
                  </a:schemeClr>
                </a:solidFill>
                <a:latin typeface="Century Gothic" panose="020B0502020202020204"/>
                <a:ea typeface="+mj-ea"/>
                <a:cs typeface="B Zar" panose="00000400000000000000" pitchFamily="2" charset="-78"/>
              </a:rPr>
              <a:t> شهر بندرعباس</a:t>
            </a:r>
          </a:p>
          <a:p>
            <a:pPr lvl="0" algn="r" defTabSz="457200" rtl="1">
              <a:spcBef>
                <a:spcPts val="1000"/>
              </a:spcBef>
              <a:buClr>
                <a:srgbClr val="1E5155">
                  <a:lumMod val="40000"/>
                  <a:lumOff val="60000"/>
                </a:srgbClr>
              </a:buClr>
              <a:buSzPct val="80000"/>
            </a:pPr>
            <a:r>
              <a:rPr lang="fa-IR" sz="2000" dirty="0">
                <a:solidFill>
                  <a:schemeClr val="tx1">
                    <a:lumMod val="95000"/>
                    <a:lumOff val="5000"/>
                  </a:schemeClr>
                </a:solidFill>
                <a:latin typeface="Century Gothic" panose="020B0502020202020204"/>
                <a:ea typeface="+mj-ea"/>
                <a:cs typeface="B Zar" panose="00000400000000000000" pitchFamily="2" charset="-78"/>
              </a:rPr>
              <a:t>3- </a:t>
            </a:r>
            <a:r>
              <a:rPr lang="ar-SA" sz="2000" dirty="0">
                <a:solidFill>
                  <a:schemeClr val="tx1">
                    <a:lumMod val="95000"/>
                    <a:lumOff val="5000"/>
                  </a:schemeClr>
                </a:solidFill>
                <a:latin typeface="Century Gothic" panose="020B0502020202020204"/>
                <a:ea typeface="+mj-ea"/>
                <a:cs typeface="B Zar" panose="00000400000000000000" pitchFamily="2" charset="-78"/>
              </a:rPr>
              <a:t>تعیین ارتبا ط بین مشاهده مشاجره بین والدین و نمره </a:t>
            </a:r>
            <a:r>
              <a:rPr lang="fa-IR" sz="2000" dirty="0">
                <a:solidFill>
                  <a:schemeClr val="tx1">
                    <a:lumMod val="95000"/>
                    <a:lumOff val="5000"/>
                  </a:schemeClr>
                </a:solidFill>
                <a:latin typeface="Century Gothic" panose="020B0502020202020204"/>
                <a:ea typeface="+mj-ea"/>
                <a:cs typeface="B Zar" panose="00000400000000000000" pitchFamily="2" charset="-78"/>
              </a:rPr>
              <a:t>اضطراب </a:t>
            </a:r>
            <a:r>
              <a:rPr lang="ar-SA" sz="2000" dirty="0">
                <a:solidFill>
                  <a:schemeClr val="tx1">
                    <a:lumMod val="95000"/>
                    <a:lumOff val="5000"/>
                  </a:schemeClr>
                </a:solidFill>
                <a:latin typeface="Century Gothic" panose="020B0502020202020204"/>
                <a:ea typeface="+mj-ea"/>
                <a:cs typeface="B Zar" panose="00000400000000000000" pitchFamily="2" charset="-78"/>
              </a:rPr>
              <a:t>در دانش آموزان دبیرستانی</a:t>
            </a:r>
            <a:r>
              <a:rPr lang="fa-IR" sz="2000" dirty="0">
                <a:solidFill>
                  <a:schemeClr val="tx1">
                    <a:lumMod val="95000"/>
                    <a:lumOff val="5000"/>
                  </a:schemeClr>
                </a:solidFill>
                <a:latin typeface="Century Gothic" panose="020B0502020202020204"/>
                <a:ea typeface="+mj-ea"/>
                <a:cs typeface="B Zar" panose="00000400000000000000" pitchFamily="2" charset="-78"/>
              </a:rPr>
              <a:t> شهر بندرعباس</a:t>
            </a:r>
          </a:p>
          <a:p>
            <a:pPr lvl="0" algn="r" defTabSz="457200" rtl="1">
              <a:spcBef>
                <a:spcPts val="1000"/>
              </a:spcBef>
              <a:buClr>
                <a:srgbClr val="1E5155">
                  <a:lumMod val="40000"/>
                  <a:lumOff val="60000"/>
                </a:srgbClr>
              </a:buClr>
              <a:buSzPct val="80000"/>
            </a:pPr>
            <a:endParaRPr lang="en-US" sz="2000" dirty="0">
              <a:solidFill>
                <a:schemeClr val="tx1">
                  <a:lumMod val="95000"/>
                  <a:lumOff val="5000"/>
                </a:schemeClr>
              </a:solidFill>
              <a:latin typeface="Century Gothic" panose="020B0502020202020204"/>
              <a:ea typeface="+mj-ea"/>
              <a:cs typeface="+mj-cs"/>
            </a:endParaRPr>
          </a:p>
          <a:p>
            <a:pPr algn="r" rtl="1"/>
            <a:endParaRPr lang="fa-IR" sz="500" dirty="0">
              <a:solidFill>
                <a:schemeClr val="tx1">
                  <a:lumMod val="95000"/>
                  <a:lumOff val="5000"/>
                </a:schemeClr>
              </a:solidFill>
              <a:latin typeface="Century Gothic" panose="020B0502020202020204"/>
              <a:ea typeface="+mj-ea"/>
              <a:cs typeface="B Zar" panose="00000400000000000000" pitchFamily="2" charset="-78"/>
            </a:endParaRPr>
          </a:p>
          <a:p>
            <a:pPr rtl="1"/>
            <a:r>
              <a:rPr lang="fa-IR" sz="2400" dirty="0">
                <a:solidFill>
                  <a:srgbClr val="FF0000"/>
                </a:solidFill>
                <a:latin typeface="Century Gothic" panose="020B0502020202020204"/>
                <a:ea typeface="+mj-ea"/>
                <a:cs typeface="B Zar" panose="00000400000000000000" pitchFamily="2" charset="-78"/>
              </a:rPr>
              <a:t>برای </a:t>
            </a:r>
            <a:r>
              <a:rPr lang="ar-SA" sz="2400" dirty="0">
                <a:solidFill>
                  <a:srgbClr val="FF0000"/>
                </a:solidFill>
                <a:latin typeface="Century Gothic" panose="020B0502020202020204"/>
                <a:ea typeface="+mj-ea"/>
                <a:cs typeface="B Zar" panose="00000400000000000000" pitchFamily="2" charset="-78"/>
              </a:rPr>
              <a:t>هر يك از اهداف اختصاصي </a:t>
            </a:r>
            <a:r>
              <a:rPr lang="fa-IR" sz="2400" u="sng" dirty="0">
                <a:solidFill>
                  <a:srgbClr val="FF0000"/>
                </a:solidFill>
                <a:latin typeface="Century Gothic" panose="020B0502020202020204"/>
                <a:ea typeface="+mj-ea"/>
                <a:cs typeface="B Zar" panose="00000400000000000000" pitchFamily="2" charset="-78"/>
              </a:rPr>
              <a:t>تحلیلی، بایستی </a:t>
            </a:r>
            <a:r>
              <a:rPr lang="ar-SA" sz="2400" u="sng" dirty="0">
                <a:solidFill>
                  <a:srgbClr val="FF0000"/>
                </a:solidFill>
                <a:latin typeface="Century Gothic" panose="020B0502020202020204"/>
                <a:ea typeface="+mj-ea"/>
                <a:cs typeface="B Zar" panose="00000400000000000000" pitchFamily="2" charset="-78"/>
              </a:rPr>
              <a:t> </a:t>
            </a:r>
            <a:r>
              <a:rPr lang="ar-SA" sz="2400" dirty="0">
                <a:solidFill>
                  <a:srgbClr val="FF0000"/>
                </a:solidFill>
                <a:latin typeface="Century Gothic" panose="020B0502020202020204"/>
                <a:ea typeface="+mj-ea"/>
                <a:cs typeface="B Zar" panose="00000400000000000000" pitchFamily="2" charset="-78"/>
              </a:rPr>
              <a:t>يك </a:t>
            </a:r>
            <a:r>
              <a:rPr lang="fa-IR" sz="2400" dirty="0">
                <a:solidFill>
                  <a:srgbClr val="FF0000"/>
                </a:solidFill>
                <a:latin typeface="Century Gothic" panose="020B0502020202020204"/>
                <a:ea typeface="+mj-ea"/>
                <a:cs typeface="B Zar" panose="00000400000000000000" pitchFamily="2" charset="-78"/>
              </a:rPr>
              <a:t>فرضیه</a:t>
            </a:r>
            <a:r>
              <a:rPr lang="ar-SA" sz="2400" dirty="0">
                <a:solidFill>
                  <a:srgbClr val="FF0000"/>
                </a:solidFill>
                <a:latin typeface="Century Gothic" panose="020B0502020202020204"/>
                <a:ea typeface="+mj-ea"/>
                <a:cs typeface="B Zar" panose="00000400000000000000" pitchFamily="2" charset="-78"/>
              </a:rPr>
              <a:t> </a:t>
            </a:r>
            <a:r>
              <a:rPr lang="fa-IR" sz="2400" dirty="0">
                <a:solidFill>
                  <a:srgbClr val="FF0000"/>
                </a:solidFill>
                <a:latin typeface="Century Gothic" panose="020B0502020202020204"/>
                <a:ea typeface="+mj-ea"/>
                <a:cs typeface="B Zar" panose="00000400000000000000" pitchFamily="2" charset="-78"/>
              </a:rPr>
              <a:t>نوشته شود.</a:t>
            </a:r>
          </a:p>
          <a:p>
            <a:pPr rtl="1"/>
            <a:endParaRPr lang="fa-IR" sz="2400" dirty="0">
              <a:solidFill>
                <a:srgbClr val="FF0000"/>
              </a:solidFill>
              <a:latin typeface="Century Gothic" panose="020B0502020202020204"/>
              <a:ea typeface="+mj-ea"/>
              <a:cs typeface="B Zar" panose="00000400000000000000" pitchFamily="2" charset="-78"/>
            </a:endParaRPr>
          </a:p>
          <a:p>
            <a:pPr rtl="1"/>
            <a:endParaRPr lang="fa-IR" sz="500" dirty="0">
              <a:solidFill>
                <a:schemeClr val="tx1">
                  <a:lumMod val="95000"/>
                  <a:lumOff val="5000"/>
                </a:schemeClr>
              </a:solidFill>
              <a:cs typeface="B Zar" panose="00000400000000000000" pitchFamily="2" charset="-78"/>
            </a:endParaRPr>
          </a:p>
          <a:p>
            <a:pPr algn="r" rtl="1"/>
            <a:r>
              <a:rPr lang="fa-IR" sz="2400" dirty="0">
                <a:solidFill>
                  <a:schemeClr val="tx1">
                    <a:lumMod val="95000"/>
                    <a:lumOff val="5000"/>
                  </a:schemeClr>
                </a:solidFill>
                <a:cs typeface="B Zar" panose="00000400000000000000" pitchFamily="2" charset="-78"/>
              </a:rPr>
              <a:t>1</a:t>
            </a:r>
            <a:r>
              <a:rPr lang="ar-SA" sz="2400" dirty="0">
                <a:solidFill>
                  <a:schemeClr val="tx1">
                    <a:lumMod val="95000"/>
                    <a:lumOff val="5000"/>
                  </a:schemeClr>
                </a:solidFill>
                <a:cs typeface="B Zar" panose="00000400000000000000" pitchFamily="2" charset="-78"/>
              </a:rPr>
              <a:t>- بین مشاهده مشاجره والدین و نمره عزت  نفس </a:t>
            </a:r>
            <a:r>
              <a:rPr lang="fa-IR" sz="2400" dirty="0">
                <a:solidFill>
                  <a:schemeClr val="tx1">
                    <a:lumMod val="95000"/>
                    <a:lumOff val="5000"/>
                  </a:schemeClr>
                </a:solidFill>
                <a:cs typeface="B Zar" panose="00000400000000000000" pitchFamily="2" charset="-78"/>
              </a:rPr>
              <a:t>،</a:t>
            </a:r>
            <a:r>
              <a:rPr lang="ar-SA" sz="2400" dirty="0">
                <a:solidFill>
                  <a:schemeClr val="tx1">
                    <a:lumMod val="95000"/>
                    <a:lumOff val="5000"/>
                  </a:schemeClr>
                </a:solidFill>
                <a:cs typeface="B Zar" panose="00000400000000000000" pitchFamily="2" charset="-78"/>
              </a:rPr>
              <a:t>در دانش آموزان دبیرستانی </a:t>
            </a:r>
            <a:r>
              <a:rPr lang="ar-SA" sz="2400" dirty="0">
                <a:solidFill>
                  <a:srgbClr val="FF0000"/>
                </a:solidFill>
                <a:cs typeface="B Zar" panose="00000400000000000000" pitchFamily="2" charset="-78"/>
              </a:rPr>
              <a:t>ارتباط وجود دارد.</a:t>
            </a:r>
          </a:p>
          <a:p>
            <a:pPr algn="r" rtl="1"/>
            <a:r>
              <a:rPr lang="ar-SA" sz="2400" dirty="0">
                <a:solidFill>
                  <a:schemeClr val="tx1">
                    <a:lumMod val="95000"/>
                    <a:lumOff val="5000"/>
                  </a:schemeClr>
                </a:solidFill>
                <a:cs typeface="B Zar" panose="00000400000000000000" pitchFamily="2" charset="-78"/>
              </a:rPr>
              <a:t>2- بین مشاهده مشاجره والدین ونمره ناامیدی </a:t>
            </a:r>
            <a:r>
              <a:rPr lang="fa-IR" sz="2400" dirty="0">
                <a:solidFill>
                  <a:schemeClr val="tx1">
                    <a:lumMod val="95000"/>
                    <a:lumOff val="5000"/>
                  </a:schemeClr>
                </a:solidFill>
                <a:cs typeface="B Zar" panose="00000400000000000000" pitchFamily="2" charset="-78"/>
              </a:rPr>
              <a:t>،</a:t>
            </a:r>
            <a:r>
              <a:rPr lang="ar-SA" sz="2400" dirty="0">
                <a:solidFill>
                  <a:schemeClr val="tx1">
                    <a:lumMod val="95000"/>
                    <a:lumOff val="5000"/>
                  </a:schemeClr>
                </a:solidFill>
                <a:cs typeface="B Zar" panose="00000400000000000000" pitchFamily="2" charset="-78"/>
              </a:rPr>
              <a:t>در دانش اموزان دبیرستانی  </a:t>
            </a:r>
            <a:r>
              <a:rPr lang="ar-SA" sz="2400" dirty="0">
                <a:solidFill>
                  <a:srgbClr val="FF0000"/>
                </a:solidFill>
                <a:cs typeface="B Zar" panose="00000400000000000000" pitchFamily="2" charset="-78"/>
              </a:rPr>
              <a:t>ارتباط وجود دارد.</a:t>
            </a:r>
          </a:p>
          <a:p>
            <a:pPr algn="r" rtl="1"/>
            <a:r>
              <a:rPr lang="ar-SA" sz="2400" dirty="0">
                <a:solidFill>
                  <a:schemeClr val="tx1">
                    <a:lumMod val="95000"/>
                    <a:lumOff val="5000"/>
                  </a:schemeClr>
                </a:solidFill>
                <a:cs typeface="B Zar" panose="00000400000000000000" pitchFamily="2" charset="-78"/>
              </a:rPr>
              <a:t>3- بین مشاهده مشاجره والدین و نمره اضطراب </a:t>
            </a:r>
            <a:r>
              <a:rPr lang="fa-IR" sz="2400" dirty="0">
                <a:solidFill>
                  <a:schemeClr val="tx1">
                    <a:lumMod val="95000"/>
                    <a:lumOff val="5000"/>
                  </a:schemeClr>
                </a:solidFill>
                <a:cs typeface="B Zar" panose="00000400000000000000" pitchFamily="2" charset="-78"/>
              </a:rPr>
              <a:t>،</a:t>
            </a:r>
            <a:r>
              <a:rPr lang="ar-SA" sz="2400" dirty="0">
                <a:solidFill>
                  <a:schemeClr val="tx1">
                    <a:lumMod val="95000"/>
                    <a:lumOff val="5000"/>
                  </a:schemeClr>
                </a:solidFill>
                <a:cs typeface="B Zar" panose="00000400000000000000" pitchFamily="2" charset="-78"/>
              </a:rPr>
              <a:t> در دانش آموزان </a:t>
            </a:r>
            <a:r>
              <a:rPr lang="ar-SA" sz="2400" dirty="0">
                <a:solidFill>
                  <a:srgbClr val="FF0000"/>
                </a:solidFill>
                <a:cs typeface="B Zar" panose="00000400000000000000" pitchFamily="2" charset="-78"/>
              </a:rPr>
              <a:t>ارتباط وجود دارد.</a:t>
            </a:r>
          </a:p>
          <a:p>
            <a:pPr algn="justLow" rtl="1"/>
            <a:endParaRPr lang="en-US" sz="2400" dirty="0">
              <a:solidFill>
                <a:schemeClr val="tx1">
                  <a:lumMod val="95000"/>
                  <a:lumOff val="5000"/>
                </a:schemeClr>
              </a:solidFill>
              <a:cs typeface="B Zar" panose="00000400000000000000" pitchFamily="2" charset="-7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2425-0277-41E5-AE3E-CAD9AF78CF7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262208288"/>
      </p:ext>
    </p:extLst>
  </p:cSld>
  <p:clrMapOvr>
    <a:masterClrMapping/>
  </p:clrMapOvr>
</p:sld>
</file>

<file path=ppt/theme/theme1.xml><?xml version="1.0" encoding="utf-8"?>
<a:theme xmlns:a="http://schemas.openxmlformats.org/drawingml/2006/main" name="Sadighi_Research Method_1">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بسم الله الرحمن الرحيم</Template>
  <TotalTime>320</TotalTime>
  <Words>6507</Words>
  <Application>Microsoft Office PowerPoint</Application>
  <PresentationFormat>On-screen Show (4:3)</PresentationFormat>
  <Paragraphs>611</Paragraphs>
  <Slides>115</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115</vt:i4>
      </vt:variant>
    </vt:vector>
  </HeadingPairs>
  <TitlesOfParts>
    <vt:vector size="129" baseType="lpstr">
      <vt:lpstr>Angsana New</vt:lpstr>
      <vt:lpstr>Verdana</vt:lpstr>
      <vt:lpstr>Arial</vt:lpstr>
      <vt:lpstr>Calibri</vt:lpstr>
      <vt:lpstr>Corbel</vt:lpstr>
      <vt:lpstr>IranNastaliq</vt:lpstr>
      <vt:lpstr>Wingdings</vt:lpstr>
      <vt:lpstr>Helvetica</vt:lpstr>
      <vt:lpstr>Century Gothic</vt:lpstr>
      <vt:lpstr>Times New Roman</vt:lpstr>
      <vt:lpstr>Wingdings 2</vt:lpstr>
      <vt:lpstr>B Zar</vt:lpstr>
      <vt:lpstr>Sadighi_Research Method_1</vt:lpstr>
      <vt:lpstr>Office Theme</vt:lpstr>
      <vt:lpstr>بسم الله الرحمن الرحيم</vt:lpstr>
      <vt:lpstr>تحقیق چیست؟</vt:lpstr>
      <vt:lpstr>تحقیق یعنی چه؟</vt:lpstr>
      <vt:lpstr>مراحل کلی تحقیق</vt:lpstr>
      <vt:lpstr>مراحل کلی تحقیق</vt:lpstr>
      <vt:lpstr>پروپوزال چیست؟</vt:lpstr>
      <vt:lpstr>چرا پروپوزال بنویسیم؟</vt:lpstr>
      <vt:lpstr>پروپوزال چه اجزایی دارد؟</vt:lpstr>
      <vt:lpstr>آغاز تحقیق</vt:lpstr>
      <vt:lpstr>تقسیم بندی کلی تحقیقات</vt:lpstr>
      <vt:lpstr>تحقيق بنيادي (پايه) (Basic Research)</vt:lpstr>
      <vt:lpstr>تحقيق كاربردي  (Applied Research)</vt:lpstr>
      <vt:lpstr>تحقیق بنیادی – کاربردی  ( (Basic – Applied Research </vt:lpstr>
      <vt:lpstr>PowerPoint Presentation</vt:lpstr>
      <vt:lpstr>   </vt:lpstr>
      <vt:lpstr>یافتن حیطه و موضوع تحقیق</vt:lpstr>
      <vt:lpstr>یافتن حیطه و موضوع تحقیق</vt:lpstr>
      <vt:lpstr>خصوصیات موضوع تحقیق</vt:lpstr>
      <vt:lpstr>تعیین کنندگان موضوع تحقیق</vt:lpstr>
      <vt:lpstr>انتخاب عنوان</vt:lpstr>
      <vt:lpstr>انتخاب عنوان</vt:lpstr>
      <vt:lpstr>فرایند انتخاب عنوان</vt:lpstr>
      <vt:lpstr>فرایند انتخاب عنوان</vt:lpstr>
      <vt:lpstr>فرایندانتخاب عنوان</vt:lpstr>
      <vt:lpstr>فرایندانتخاب عنوان</vt:lpstr>
      <vt:lpstr>فرایندانتخاب عنوان</vt:lpstr>
      <vt:lpstr>فرایند انتخاب عنوان</vt:lpstr>
      <vt:lpstr>فرایند انتخاب عنوان</vt:lpstr>
      <vt:lpstr>فرایند انتخاب عنوان</vt:lpstr>
      <vt:lpstr>فرایند انتخاب عنوان</vt:lpstr>
      <vt:lpstr>فرایند انتخاب عنوان</vt:lpstr>
      <vt:lpstr>فرایند انتخاب عنوان</vt:lpstr>
      <vt:lpstr>خصوصیات عنوان مناسب </vt:lpstr>
      <vt:lpstr>چگونه عنوان تحقیق نوشته شود؟</vt:lpstr>
      <vt:lpstr>عناوین زیر دارای چه اشکالاتی هستند؟</vt:lpstr>
      <vt:lpstr>معیارهای انتخاب عنوان تحقیق</vt:lpstr>
      <vt:lpstr>ضرورت(relevance ) </vt:lpstr>
      <vt:lpstr>اجتناب از دوباره کاري Avoidance of duplication</vt:lpstr>
      <vt:lpstr>قابلیت اجرا  Feasibility</vt:lpstr>
      <vt:lpstr>کاربردی بودن  Applicability  </vt:lpstr>
      <vt:lpstr>فوريت زماني  Urgency</vt:lpstr>
      <vt:lpstr>مقبوليت سياسي Political acceptability  </vt:lpstr>
      <vt:lpstr>مقبوليت اخلاقی Ethical acceptability </vt:lpstr>
      <vt:lpstr>PowerPoint Presentation</vt:lpstr>
      <vt:lpstr>چرا تعریف و بیان دقیق مسئله مهم است؟</vt:lpstr>
      <vt:lpstr>چه اطلاعاتي را در  ”بيان مسئله“  ارائه مي دهيم؟ ‌</vt:lpstr>
      <vt:lpstr>در بيان مسئله نكات زير آورده مي شود:</vt:lpstr>
      <vt:lpstr>در بيان مسئله نكات زير آورده مي شود:</vt:lpstr>
      <vt:lpstr>در بيان مسئله نكات زير آورده مي شود:</vt:lpstr>
      <vt:lpstr>PowerPoint Presentation</vt:lpstr>
      <vt:lpstr>PowerPoint Presentation</vt:lpstr>
      <vt:lpstr>PowerPoint Presentation</vt:lpstr>
      <vt:lpstr>PowerPoint Presentation</vt:lpstr>
      <vt:lpstr>PowerPoint Presentation</vt:lpstr>
      <vt:lpstr>PowerPoint Presentation</vt:lpstr>
      <vt:lpstr> خصوصیات بیان مساله(1)</vt:lpstr>
      <vt:lpstr>خصوصیات بیان مساله(2)</vt:lpstr>
      <vt:lpstr>خصوصیات بیان مساله(3)</vt:lpstr>
      <vt:lpstr>شما می توانید در بیان مساله</vt:lpstr>
      <vt:lpstr>نمودار علت و معلول(Ishikawa Chart)</vt:lpstr>
      <vt:lpstr>در بیان مساله نباید</vt:lpstr>
      <vt:lpstr>از کجا شروع کنیم</vt:lpstr>
      <vt:lpstr>مثال  اول برای بیان مسئله</vt:lpstr>
      <vt:lpstr>مثال اول برای بیان مسئله (ادامه)</vt:lpstr>
      <vt:lpstr>مثال اول برای بیان مسئله (ادامه)</vt:lpstr>
      <vt:lpstr>مثال دوم برای بیان مساله</vt:lpstr>
      <vt:lpstr>مثال دوم برای بیان مساله(ادامه)</vt:lpstr>
      <vt:lpstr> مثال سوم برای بیان مساله</vt:lpstr>
      <vt:lpstr> مثال سوم برای بیان مساله</vt:lpstr>
      <vt:lpstr> مثال چهارم برای بیان مساله</vt:lpstr>
      <vt:lpstr> مثال چهارم برای بیان مساله</vt:lpstr>
      <vt:lpstr> مثال پنجم برای بیان مساله</vt:lpstr>
      <vt:lpstr> مثال پنجم برای بیان مساله</vt:lpstr>
      <vt:lpstr> مرور متون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فرمول نگارش بررسی متون</vt:lpstr>
      <vt:lpstr>  (Objectives) اهداف</vt:lpstr>
      <vt:lpstr> انواع اهداف</vt:lpstr>
      <vt:lpstr> هدف/ اهداف كلي(General Objectives)</vt:lpstr>
      <vt:lpstr> اهداف اختصاصي (Specific Objectives)</vt:lpstr>
      <vt:lpstr> اهداف اختصاصي (Specific Objectives)</vt:lpstr>
      <vt:lpstr>هدف / اهداف كاربردي (Applied Objectives)</vt:lpstr>
      <vt:lpstr>هدف / اهداف كاربردي (Applied Objectives)</vt:lpstr>
      <vt:lpstr> سوالات پژوهش Research Questions</vt:lpstr>
      <vt:lpstr> تمرین برای سوال پژوهش</vt:lpstr>
      <vt:lpstr> فرضیات پژوهش Research Hypotheses</vt:lpstr>
      <vt:lpstr>  فرضیات پژوهش Research Hypotheses</vt:lpstr>
      <vt:lpstr>ویژگیهای فرضیه:</vt:lpstr>
      <vt:lpstr>ویژگیهای فرضیه:</vt:lpstr>
      <vt:lpstr>انواع فرضیات آماری</vt:lpstr>
      <vt:lpstr>فرضيه صفر يا خنثي (Ho) Null Hypothesis </vt:lpstr>
      <vt:lpstr>فرضيه تحقيق Hypothesis Alternative or Research (H1)</vt:lpstr>
      <vt:lpstr> تمرین برای فرضیات پژوهش</vt:lpstr>
      <vt:lpstr> تمرین برای فرضیات پژوهش</vt:lpstr>
      <vt:lpstr> چند نکته مهم در خصوص نحوه نوشتن فرضیات</vt:lpstr>
      <vt:lpstr>متغییرها Variables</vt:lpstr>
      <vt:lpstr>PowerPoint Presentation</vt:lpstr>
      <vt:lpstr>  متغییر مستقل  Independent</vt:lpstr>
      <vt:lpstr> متغییر وابسته Dependent</vt:lpstr>
      <vt:lpstr>PowerPoint Presentation</vt:lpstr>
      <vt:lpstr>PowerPoint Presentation</vt:lpstr>
      <vt:lpstr> مثال برای متغییر مخدوش کننده( Confounding)</vt:lpstr>
      <vt:lpstr>PowerPoint Presentation</vt:lpstr>
      <vt:lpstr>PowerPoint Presentation</vt:lpstr>
      <vt:lpstr>PowerPoint Presentation</vt:lpstr>
      <vt:lpstr>PowerPoint Presentation</vt:lpstr>
      <vt:lpstr>تعریف علمی و عملی متغییرها</vt:lpstr>
      <vt:lpstr> جدول متغییرها برای مثال قبل</vt:lpstr>
      <vt:lpstr> نمونه جدول متغییرها در پروپوزال</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الرحيم</dc:title>
  <dc:creator>ALL DIGITAL</dc:creator>
  <cp:lastModifiedBy>ALL DIGITAL</cp:lastModifiedBy>
  <cp:revision>7</cp:revision>
  <dcterms:created xsi:type="dcterms:W3CDTF">2023-08-24T09:01:45Z</dcterms:created>
  <dcterms:modified xsi:type="dcterms:W3CDTF">2023-09-20T12:19:05Z</dcterms:modified>
</cp:coreProperties>
</file>